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
          <p15:clr>
            <a:srgbClr val="747775"/>
          </p15:clr>
        </p15:guide>
        <p15:guide id="2" orient="horz" pos="391">
          <p15:clr>
            <a:srgbClr val="747775"/>
          </p15:clr>
        </p15:guide>
        <p15:guide id="3" pos="3838">
          <p15:clr>
            <a:srgbClr val="747775"/>
          </p15:clr>
        </p15:guide>
        <p15:guide id="4" pos="4294">
          <p15:clr>
            <a:srgbClr val="747775"/>
          </p15:clr>
        </p15:guide>
        <p15:guide id="5" pos="5373">
          <p15:clr>
            <a:srgbClr val="747775"/>
          </p15:clr>
        </p15:guide>
        <p15:guide id="6" pos="4377">
          <p15:clr>
            <a:srgbClr val="747775"/>
          </p15:clr>
        </p15:guide>
        <p15:guide id="7" pos="4833">
          <p15:clr>
            <a:srgbClr val="747775"/>
          </p15:clr>
        </p15:guide>
        <p15:guide id="8" pos="4916">
          <p15:clr>
            <a:srgbClr val="747775"/>
          </p15:clr>
        </p15:guide>
        <p15:guide id="9" pos="3312">
          <p15:clr>
            <a:srgbClr val="747775"/>
          </p15:clr>
        </p15:guide>
        <p15:guide id="10"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AB7969-195C-4442-B831-55C7FE8FE73D}">
  <a:tblStyle styleId="{57AB7969-195C-4442-B831-55C7FE8FE7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 orient="horz"/>
        <p:guide pos="391" orient="horz"/>
        <p:guide pos="3838"/>
        <p:guide pos="4294"/>
        <p:guide pos="5373"/>
        <p:guide pos="4377"/>
        <p:guide pos="4833"/>
        <p:guide pos="4916"/>
        <p:guide pos="3312"/>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e9f6483e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3e9f6483e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Hello everyone today our team will be presenting our project on using machine learning to predict Tripadvisor hotel ratings.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ea25a9b44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4ea25a9b4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rgbClr val="003057"/>
              </a:buClr>
              <a:buSzPts val="1900"/>
              <a:buChar char="●"/>
            </a:pPr>
            <a:r>
              <a:rPr lang="en" sz="1300">
                <a:solidFill>
                  <a:srgbClr val="CCCCCC"/>
                </a:solidFill>
                <a:highlight>
                  <a:srgbClr val="1F1F1F"/>
                </a:highlight>
              </a:rPr>
              <a:t>pre trained distilbert-base-uncased-finetuned-sst-2-english transformer model and extract its embedding and place a dense classifier layer. Essentially We used the pre trained sentence embeddings to </a:t>
            </a:r>
            <a:r>
              <a:rPr lang="en" sz="1300">
                <a:solidFill>
                  <a:srgbClr val="CCCCCC"/>
                </a:solidFill>
                <a:highlight>
                  <a:srgbClr val="1F1F1F"/>
                </a:highlight>
              </a:rPr>
              <a:t>classify</a:t>
            </a:r>
            <a:r>
              <a:rPr lang="en" sz="1300">
                <a:solidFill>
                  <a:srgbClr val="CCCCCC"/>
                </a:solidFill>
                <a:highlight>
                  <a:srgbClr val="1F1F1F"/>
                </a:highlight>
              </a:rPr>
              <a:t> the sentiment of travel reviews. This model is a fine-tune checkpoint of DistilBERT-base-uncased, fine-tuned on SST-2 sentiment tasks. DistilBert uncased is a light weight version of BERT and trained on lower cased words. SST2 is </a:t>
            </a:r>
            <a:r>
              <a:rPr lang="en" sz="1250">
                <a:solidFill>
                  <a:srgbClr val="4A5565"/>
                </a:solidFill>
                <a:highlight>
                  <a:srgbClr val="FFFFFF"/>
                </a:highlight>
              </a:rPr>
              <a:t>11,855 single sentences extracted from rotten </a:t>
            </a:r>
            <a:r>
              <a:rPr lang="en" sz="1250">
                <a:solidFill>
                  <a:srgbClr val="4A5565"/>
                </a:solidFill>
                <a:highlight>
                  <a:srgbClr val="FFFFFF"/>
                </a:highlight>
              </a:rPr>
              <a:t>tomatoes</a:t>
            </a:r>
            <a:r>
              <a:rPr lang="en" sz="1250">
                <a:solidFill>
                  <a:srgbClr val="4A5565"/>
                </a:solidFill>
                <a:highlight>
                  <a:srgbClr val="FFFFFF"/>
                </a:highlight>
              </a:rPr>
              <a:t> movie reviews parsed with the Stanford parser and includes a total of 215,154 unique phrases from those parse trees, each annotated by 3 human judges</a:t>
            </a:r>
            <a:endParaRPr sz="1300">
              <a:solidFill>
                <a:srgbClr val="CCCCCC"/>
              </a:solidFill>
              <a:highlight>
                <a:srgbClr val="1F1F1F"/>
              </a:highlight>
            </a:endParaRPr>
          </a:p>
          <a:p>
            <a:pPr indent="0" lvl="0" marL="0" rtl="0" algn="l">
              <a:lnSpc>
                <a:spcPct val="115000"/>
              </a:lnSpc>
              <a:spcBef>
                <a:spcPts val="300"/>
              </a:spcBef>
              <a:spcAft>
                <a:spcPts val="0"/>
              </a:spcAft>
              <a:buNone/>
            </a:pPr>
            <a:r>
              <a:t/>
            </a:r>
            <a:endParaRPr sz="1200">
              <a:solidFill>
                <a:srgbClr val="003057"/>
              </a:solidFill>
            </a:endParaRPr>
          </a:p>
          <a:p>
            <a:pPr indent="0" lvl="0" marL="0" rtl="0" algn="l">
              <a:spcBef>
                <a:spcPts val="3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4ea25a9b4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4ea25a9b44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74650" lvl="0" marL="457200" rtl="0" algn="l">
              <a:lnSpc>
                <a:spcPct val="150000"/>
              </a:lnSpc>
              <a:spcBef>
                <a:spcPts val="0"/>
              </a:spcBef>
              <a:spcAft>
                <a:spcPts val="0"/>
              </a:spcAft>
              <a:buClr>
                <a:srgbClr val="003057"/>
              </a:buClr>
              <a:buSzPts val="2300"/>
              <a:buChar char="●"/>
            </a:pPr>
            <a:r>
              <a:rPr lang="en" sz="1300">
                <a:solidFill>
                  <a:srgbClr val="CCCCCC"/>
                </a:solidFill>
                <a:highlight>
                  <a:srgbClr val="1F1F1F"/>
                </a:highlight>
              </a:rPr>
              <a:t>In model 7, we seek to fine tune the distilbert-base-uncased-finetuned-sst-2-english even further with our travel data instead of just feature extracting and training the top dense layer like we did for model 6. Fine tuning the model with our data reduced the performance of the model. </a:t>
            </a:r>
            <a:endParaRPr sz="1300">
              <a:solidFill>
                <a:srgbClr val="CCCCCC"/>
              </a:solidFill>
              <a:highlight>
                <a:srgbClr val="1F1F1F"/>
              </a:highlight>
            </a:endParaRPr>
          </a:p>
          <a:p>
            <a:pPr indent="0" lvl="0" marL="457200" rtl="0" algn="l">
              <a:lnSpc>
                <a:spcPct val="150000"/>
              </a:lnSpc>
              <a:spcBef>
                <a:spcPts val="0"/>
              </a:spcBef>
              <a:spcAft>
                <a:spcPts val="0"/>
              </a:spcAft>
              <a:buNone/>
            </a:pPr>
            <a:r>
              <a:t/>
            </a:r>
            <a:endParaRPr sz="1700">
              <a:solidFill>
                <a:srgbClr val="CCCCCC"/>
              </a:solidFill>
              <a:highlight>
                <a:srgbClr val="1F1F1F"/>
              </a:highlight>
            </a:endParaRPr>
          </a:p>
          <a:p>
            <a:pPr indent="0" lvl="0" marL="457200" rtl="0" algn="l">
              <a:lnSpc>
                <a:spcPct val="115000"/>
              </a:lnSpc>
              <a:spcBef>
                <a:spcPts val="300"/>
              </a:spcBef>
              <a:spcAft>
                <a:spcPts val="0"/>
              </a:spcAft>
              <a:buNone/>
            </a:pPr>
            <a:r>
              <a:t/>
            </a:r>
            <a:endParaRPr sz="1200">
              <a:solidFill>
                <a:srgbClr val="003057"/>
              </a:solidFill>
            </a:endParaRPr>
          </a:p>
          <a:p>
            <a:pPr indent="0" lvl="0" marL="0" rtl="0" algn="l">
              <a:spcBef>
                <a:spcPts val="3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ea25a9b44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4ea25a9b44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Throughout </a:t>
            </a:r>
            <a:r>
              <a:rPr lang="en"/>
              <a:t>this project we’ve explored different types of models and their abilities to precisely classify reviews in this dataset. From our baseline to the final transformer model we’ve seen how including certain features can significantly improve predictive performance.</a:t>
            </a:r>
            <a:endParaRPr/>
          </a:p>
          <a:p>
            <a:pPr indent="-298450" lvl="0" marL="457200" rtl="0" algn="l">
              <a:spcBef>
                <a:spcPts val="0"/>
              </a:spcBef>
              <a:spcAft>
                <a:spcPts val="0"/>
              </a:spcAft>
              <a:buSzPts val="1100"/>
              <a:buChar char="●"/>
            </a:pPr>
            <a:r>
              <a:rPr lang="en"/>
              <a:t>After trying several models we’ve determined that the convolutional neural network with hyperparameter tuning was the most precise for this use case. This model included several useful layers and optimally tuned hyperparameters that yielded the highest balance of precision and recall while also minimizing loss for our test data.</a:t>
            </a:r>
            <a:endParaRPr/>
          </a:p>
          <a:p>
            <a:pPr indent="-298450" lvl="0" marL="457200" rtl="0" algn="l">
              <a:spcBef>
                <a:spcPts val="0"/>
              </a:spcBef>
              <a:spcAft>
                <a:spcPts val="0"/>
              </a:spcAft>
              <a:buSzPts val="1100"/>
              <a:buChar char="●"/>
            </a:pPr>
            <a:r>
              <a:rPr lang="en"/>
              <a:t>Other models that performed very well were the CNN without hyperparameter tuning, logistic regression with embeddings, and the transformer model without hyperparameter tuning. The transformer model with no fine tuning also had the highest AUC value relative to the baseline and other models.</a:t>
            </a:r>
            <a:endParaRPr/>
          </a:p>
          <a:p>
            <a:pPr indent="-298450" lvl="0" marL="457200" rtl="0" algn="l">
              <a:spcBef>
                <a:spcPts val="0"/>
              </a:spcBef>
              <a:spcAft>
                <a:spcPts val="0"/>
              </a:spcAft>
              <a:buSzPts val="1100"/>
              <a:buChar char="●"/>
            </a:pPr>
            <a:r>
              <a:rPr lang="en"/>
              <a:t>Our tests also showed that the one-hot encoding model was the least effective with no improvement in precision over the baseline model. This may be due to the fact that we had to reduce the vocabulary size for this model since one-hot encoding is very memory intensive.</a:t>
            </a:r>
            <a:endParaRPr/>
          </a:p>
          <a:p>
            <a:pPr indent="-298450" lvl="0" marL="457200" rtl="0" algn="l">
              <a:spcBef>
                <a:spcPts val="0"/>
              </a:spcBef>
              <a:spcAft>
                <a:spcPts val="0"/>
              </a:spcAft>
              <a:buSzPts val="1100"/>
              <a:buChar char="●"/>
            </a:pPr>
            <a:r>
              <a:rPr lang="en"/>
              <a:t>In a future project it may be interesting to create a model that can employ multiclass classification to predict the exact star rating of hotels instead of just whether the rating is positive or negative. This could help further improve rating reliability and help travellers when booking their next place to stay.</a:t>
            </a:r>
            <a:endParaRPr/>
          </a:p>
          <a:p>
            <a:pPr indent="-298450" lvl="0" marL="457200" rtl="0" algn="l">
              <a:spcBef>
                <a:spcPts val="0"/>
              </a:spcBef>
              <a:spcAft>
                <a:spcPts val="0"/>
              </a:spcAft>
              <a:buSzPts val="1100"/>
              <a:buChar char="●"/>
            </a:pPr>
            <a:r>
              <a:rPr lang="en"/>
              <a:t>Thank you so much for time we will now answer any questions you may have.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4ea25a9b44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4ea25a9b44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4ea25a9b4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4ea25a9b4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4ea25a9b44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4ea25a9b44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4ea25a9b44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4ea25a9b44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ea25a9b4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ea25a9b4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central question for this project is “Can we create a model that will accurately predict whether a hotel rating is positive or negative based on the review produced by a Tripadvisor user?”</a:t>
            </a:r>
            <a:endParaRPr/>
          </a:p>
          <a:p>
            <a:pPr indent="-298450" lvl="0" marL="457200" rtl="0" algn="l">
              <a:spcBef>
                <a:spcPts val="0"/>
              </a:spcBef>
              <a:spcAft>
                <a:spcPts val="0"/>
              </a:spcAft>
              <a:buSzPts val="1100"/>
              <a:buChar char="●"/>
            </a:pPr>
            <a:r>
              <a:rPr lang="en"/>
              <a:t>The reason we decided to pursue this topic is because hotels still remain the most popular form of accommodation for travellers despite the rise in alternatives like Airbnb.</a:t>
            </a:r>
            <a:endParaRPr/>
          </a:p>
          <a:p>
            <a:pPr indent="-298450" lvl="0" marL="457200" rtl="0" algn="l">
              <a:spcBef>
                <a:spcPts val="0"/>
              </a:spcBef>
              <a:spcAft>
                <a:spcPts val="0"/>
              </a:spcAft>
              <a:buSzPts val="1100"/>
              <a:buChar char="●"/>
            </a:pPr>
            <a:r>
              <a:rPr lang="en"/>
              <a:t>There is also a lack of standardization in hotel ratings since semantically similar reviews may be awarded different star ratings by different users.</a:t>
            </a:r>
            <a:endParaRPr/>
          </a:p>
          <a:p>
            <a:pPr indent="-298450" lvl="0" marL="457200" rtl="0" algn="l">
              <a:spcBef>
                <a:spcPts val="0"/>
              </a:spcBef>
              <a:spcAft>
                <a:spcPts val="0"/>
              </a:spcAft>
              <a:buSzPts val="1100"/>
              <a:buChar char="●"/>
            </a:pPr>
            <a:r>
              <a:rPr lang="en"/>
              <a:t>We’ve found that previous work had been done in the AI hotel review space with several platforms designed for hotel management that use AI to respond to </a:t>
            </a:r>
            <a:r>
              <a:rPr lang="en"/>
              <a:t>customer</a:t>
            </a:r>
            <a:r>
              <a:rPr lang="en"/>
              <a:t> reviews on internet. However it doesn’t seem like there is a major platform that uses machine learning to standardize ratings based on user reviews.</a:t>
            </a:r>
            <a:endParaRPr/>
          </a:p>
          <a:p>
            <a:pPr indent="-298450" lvl="0" marL="457200" rtl="0" algn="l">
              <a:spcBef>
                <a:spcPts val="0"/>
              </a:spcBef>
              <a:spcAft>
                <a:spcPts val="0"/>
              </a:spcAft>
              <a:buSzPts val="1100"/>
              <a:buChar char="●"/>
            </a:pPr>
            <a:r>
              <a:rPr lang="en"/>
              <a:t>Our approach to answering this </a:t>
            </a:r>
            <a:r>
              <a:rPr lang="en"/>
              <a:t>question</a:t>
            </a:r>
            <a:r>
              <a:rPr lang="en"/>
              <a:t> followed several steps. We began by importing and cleaning our Tripadvisor review dataset to make it useful for our analysis. We then conducted some basic EDA to determine the distributions of various features in our dataset. From there we built 7 different models using different </a:t>
            </a:r>
            <a:r>
              <a:rPr lang="en"/>
              <a:t>machine learning techniques and analyzed each one to determine the most accurate one for our use case.</a:t>
            </a:r>
            <a:endParaRPr/>
          </a:p>
          <a:p>
            <a:pPr indent="-298450" lvl="0" marL="457200" rtl="0" algn="l">
              <a:spcBef>
                <a:spcPts val="0"/>
              </a:spcBef>
              <a:spcAft>
                <a:spcPts val="0"/>
              </a:spcAft>
              <a:buSzPts val="1100"/>
              <a:buChar char="●"/>
            </a:pPr>
            <a:r>
              <a:rPr lang="en"/>
              <a:t>By the end of the project we were able to create several models with high precision, recall, and AUC values that performed well at predicting whether reviews were positive or negative.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ea25a9b44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ea25a9b44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ea25a9b4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ea25a9b4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4be63551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4be63551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4be63551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4be63551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be63551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4be63551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4ea25a9b4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4ea25a9b4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003057"/>
              </a:buClr>
              <a:buSzPts val="1500"/>
              <a:buChar char="●"/>
            </a:pPr>
            <a:r>
              <a:rPr lang="en" sz="1200">
                <a:solidFill>
                  <a:srgbClr val="CCCCCC"/>
                </a:solidFill>
                <a:highlight>
                  <a:srgbClr val="1F1F1F"/>
                </a:highlight>
              </a:rPr>
              <a:t>In this model we’ve created a convolutional neural network with an embedding layers. </a:t>
            </a:r>
            <a:endParaRPr sz="1200">
              <a:solidFill>
                <a:srgbClr val="CCCCCC"/>
              </a:solidFill>
              <a:highlight>
                <a:srgbClr val="1F1F1F"/>
              </a:highlight>
            </a:endParaRPr>
          </a:p>
          <a:p>
            <a:pPr indent="-323850" lvl="0" marL="457200" rtl="0" algn="l">
              <a:lnSpc>
                <a:spcPct val="150000"/>
              </a:lnSpc>
              <a:spcBef>
                <a:spcPts val="0"/>
              </a:spcBef>
              <a:spcAft>
                <a:spcPts val="0"/>
              </a:spcAft>
              <a:buClr>
                <a:srgbClr val="003057"/>
              </a:buClr>
              <a:buSzPts val="1500"/>
              <a:buChar char="●"/>
            </a:pPr>
            <a:r>
              <a:rPr lang="en" sz="1200">
                <a:solidFill>
                  <a:srgbClr val="CCCCCC"/>
                </a:solidFill>
                <a:highlight>
                  <a:srgbClr val="1F1F1F"/>
                </a:highlight>
              </a:rPr>
              <a:t>Similar to the prior model, we used similar hyperparameters. Ultimately, the AUC, recall and precision was barely lower than what was previously achieved. </a:t>
            </a:r>
            <a:endParaRPr sz="1200">
              <a:solidFill>
                <a:srgbClr val="CCCCCC"/>
              </a:solidFill>
              <a:highlight>
                <a:srgbClr val="1F1F1F"/>
              </a:highlight>
            </a:endParaRPr>
          </a:p>
          <a:p>
            <a:pPr indent="-323850" lvl="0" marL="457200" rtl="0" algn="l">
              <a:lnSpc>
                <a:spcPct val="150000"/>
              </a:lnSpc>
              <a:spcBef>
                <a:spcPts val="0"/>
              </a:spcBef>
              <a:spcAft>
                <a:spcPts val="0"/>
              </a:spcAft>
              <a:buClr>
                <a:srgbClr val="003057"/>
              </a:buClr>
              <a:buSzPts val="1500"/>
              <a:buChar char="●"/>
            </a:pPr>
            <a:r>
              <a:rPr lang="en" sz="1200">
                <a:solidFill>
                  <a:srgbClr val="CCCCCC"/>
                </a:solidFill>
                <a:highlight>
                  <a:srgbClr val="1F1F1F"/>
                </a:highlight>
              </a:rPr>
              <a:t>We also chose to add Embedding layer of 64, 12 4x4 kernels, pooling, dropout, flattening, and classification layers to the model before returning the final compiled output.</a:t>
            </a:r>
            <a:endParaRPr sz="1200">
              <a:solidFill>
                <a:srgbClr val="CCCCCC"/>
              </a:solidFill>
              <a:highlight>
                <a:srgbClr val="1F1F1F"/>
              </a:highlight>
            </a:endParaRPr>
          </a:p>
          <a:p>
            <a:pPr indent="0" lvl="0" marL="457200" rtl="0" algn="l">
              <a:lnSpc>
                <a:spcPct val="150000"/>
              </a:lnSpc>
              <a:spcBef>
                <a:spcPts val="0"/>
              </a:spcBef>
              <a:spcAft>
                <a:spcPts val="0"/>
              </a:spcAft>
              <a:buNone/>
            </a:pPr>
            <a:r>
              <a:t/>
            </a:r>
            <a:endParaRPr sz="1200">
              <a:solidFill>
                <a:srgbClr val="CCCCCC"/>
              </a:solidFill>
              <a:highlight>
                <a:srgbClr val="1F1F1F"/>
              </a:highlight>
            </a:endParaRPr>
          </a:p>
          <a:p>
            <a:pPr indent="0" lvl="0" marL="457200" rtl="0" algn="l">
              <a:lnSpc>
                <a:spcPct val="115000"/>
              </a:lnSpc>
              <a:spcBef>
                <a:spcPts val="300"/>
              </a:spcBef>
              <a:spcAft>
                <a:spcPts val="0"/>
              </a:spcAft>
              <a:buNone/>
            </a:pPr>
            <a:r>
              <a:t/>
            </a:r>
            <a:endParaRPr sz="1200">
              <a:solidFill>
                <a:srgbClr val="003057"/>
              </a:solidFill>
            </a:endParaRPr>
          </a:p>
          <a:p>
            <a:pPr indent="0" lvl="0" marL="0" rtl="0" algn="l">
              <a:spcBef>
                <a:spcPts val="3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ea25a9b4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4ea25a9b4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3057"/>
              </a:buClr>
              <a:buSzPts val="1800"/>
              <a:buChar char="●"/>
            </a:pPr>
            <a:r>
              <a:rPr lang="en" sz="1200">
                <a:solidFill>
                  <a:srgbClr val="CCCCCC"/>
                </a:solidFill>
                <a:highlight>
                  <a:srgbClr val="1F1F1F"/>
                </a:highlight>
              </a:rPr>
              <a:t>Despite the high AUC of our first CNN and logistic model with embedding, we wanted to see if we could  improve upon by altering the hyperparameters in order to maximize the model's performance. In this iteration, we’ve incorporated a hyperparameter tuning function to change the hyperparameters of the model in order to find the ideal values for the different hyperparameters that the model will be built with. The final model selected is a 3 Convolutional layer model. The result is a model that had similar performance as the previous two models. I suspect that the hyperparameter training steps were too large. </a:t>
            </a:r>
            <a:endParaRPr sz="1200">
              <a:solidFill>
                <a:srgbClr val="CCCCCC"/>
              </a:solidFill>
              <a:highlight>
                <a:srgbClr val="1F1F1F"/>
              </a:highlight>
            </a:endParaRPr>
          </a:p>
          <a:p>
            <a:pPr indent="0" lvl="0" marL="457200" rtl="0" algn="l">
              <a:lnSpc>
                <a:spcPct val="150000"/>
              </a:lnSpc>
              <a:spcBef>
                <a:spcPts val="0"/>
              </a:spcBef>
              <a:spcAft>
                <a:spcPts val="0"/>
              </a:spcAft>
              <a:buNone/>
            </a:pPr>
            <a:r>
              <a:t/>
            </a:r>
            <a:endParaRPr sz="1200">
              <a:solidFill>
                <a:srgbClr val="CCCCCC"/>
              </a:solidFill>
              <a:highlight>
                <a:srgbClr val="1F1F1F"/>
              </a:highlight>
            </a:endParaRPr>
          </a:p>
          <a:p>
            <a:pPr indent="0" lvl="0" marL="457200" rtl="0" algn="l">
              <a:lnSpc>
                <a:spcPct val="150000"/>
              </a:lnSpc>
              <a:spcBef>
                <a:spcPts val="0"/>
              </a:spcBef>
              <a:spcAft>
                <a:spcPts val="0"/>
              </a:spcAft>
              <a:buNone/>
            </a:pPr>
            <a:r>
              <a:t/>
            </a:r>
            <a:endParaRPr sz="1200">
              <a:solidFill>
                <a:srgbClr val="CCCCCC"/>
              </a:solidFill>
              <a:highlight>
                <a:srgbClr val="1F1F1F"/>
              </a:highlight>
            </a:endParaRPr>
          </a:p>
          <a:p>
            <a:pPr indent="0" lvl="0" marL="457200" rtl="0" algn="l">
              <a:lnSpc>
                <a:spcPct val="150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89783" y="744575"/>
            <a:ext cx="8520600" cy="20526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3"/>
              </a:buClr>
              <a:buSzPts val="3600"/>
              <a:buNone/>
              <a:defRPr sz="3600">
                <a:solidFill>
                  <a:schemeClr val="accent3"/>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05398" y="2662375"/>
            <a:ext cx="85206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10600" y="-10600"/>
            <a:ext cx="98400" cy="5154050"/>
            <a:chOff x="-10600" y="-10600"/>
            <a:chExt cx="98400" cy="5154050"/>
          </a:xfrm>
        </p:grpSpPr>
        <p:sp>
          <p:nvSpPr>
            <p:cNvPr id="12" name="Google Shape;12;p2"/>
            <p:cNvSpPr/>
            <p:nvPr/>
          </p:nvSpPr>
          <p:spPr>
            <a:xfrm>
              <a:off x="-10600" y="-10600"/>
              <a:ext cx="98400" cy="257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0600" y="2566450"/>
              <a:ext cx="98400" cy="257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325">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ampanile">
  <p:cSld name="SECTION_HEADER_1_1_1_1_1">
    <p:spTree>
      <p:nvGrpSpPr>
        <p:cNvPr id="49" name="Shape 49"/>
        <p:cNvGrpSpPr/>
        <p:nvPr/>
      </p:nvGrpSpPr>
      <p:grpSpPr>
        <a:xfrm>
          <a:off x="0" y="0"/>
          <a:ext cx="0" cy="0"/>
          <a:chOff x="0" y="0"/>
          <a:chExt cx="0" cy="0"/>
        </a:xfrm>
      </p:grpSpPr>
      <p:sp>
        <p:nvSpPr>
          <p:cNvPr id="50" name="Google Shape;50;p11"/>
          <p:cNvSpPr/>
          <p:nvPr/>
        </p:nvSpPr>
        <p:spPr>
          <a:xfrm>
            <a:off x="0" y="0"/>
            <a:ext cx="64176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p:nvPr/>
        </p:nvSpPr>
        <p:spPr>
          <a:xfrm>
            <a:off x="6417675" y="0"/>
            <a:ext cx="2726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type="title"/>
          </p:nvPr>
        </p:nvSpPr>
        <p:spPr>
          <a:xfrm>
            <a:off x="398875" y="2122060"/>
            <a:ext cx="3801600" cy="1081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1"/>
          <p:cNvSpPr txBox="1"/>
          <p:nvPr>
            <p:ph idx="1" type="subTitle"/>
          </p:nvPr>
        </p:nvSpPr>
        <p:spPr>
          <a:xfrm>
            <a:off x="406548" y="3398325"/>
            <a:ext cx="3972600" cy="897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54" name="Google Shape;54;p11"/>
          <p:cNvPicPr preferRelativeResize="0"/>
          <p:nvPr/>
        </p:nvPicPr>
        <p:blipFill rotWithShape="1">
          <a:blip r:embed="rId2">
            <a:alphaModFix/>
          </a:blip>
          <a:srcRect b="19987" l="40850" r="31640" t="40997"/>
          <a:stretch/>
        </p:blipFill>
        <p:spPr>
          <a:xfrm>
            <a:off x="4438700" y="540625"/>
            <a:ext cx="3972675" cy="4123201"/>
          </a:xfrm>
          <a:prstGeom prst="rect">
            <a:avLst/>
          </a:prstGeom>
          <a:noFill/>
          <a:ln>
            <a:noFill/>
          </a:ln>
        </p:spPr>
      </p:pic>
      <p:sp>
        <p:nvSpPr>
          <p:cNvPr id="55" name="Google Shape;55;p11"/>
          <p:cNvSpPr/>
          <p:nvPr/>
        </p:nvSpPr>
        <p:spPr>
          <a:xfrm>
            <a:off x="200850" y="210900"/>
            <a:ext cx="8742300" cy="472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1"/>
          <p:cNvPicPr preferRelativeResize="0"/>
          <p:nvPr/>
        </p:nvPicPr>
        <p:blipFill>
          <a:blip r:embed="rId3">
            <a:alphaModFix/>
          </a:blip>
          <a:stretch>
            <a:fillRect/>
          </a:stretch>
        </p:blipFill>
        <p:spPr>
          <a:xfrm>
            <a:off x="508000" y="59377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guide id="2" orient="horz" pos="341">
          <p15:clr>
            <a:srgbClr val="E46962"/>
          </p15:clr>
        </p15:guide>
        <p15:guide id="3" pos="320">
          <p15:clr>
            <a:srgbClr val="E46962"/>
          </p15:clr>
        </p15:guide>
        <p15:guide id="4" pos="319">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brary">
  <p:cSld name="SECTION_HEADER_1_1_1_1_1_1">
    <p:spTree>
      <p:nvGrpSpPr>
        <p:cNvPr id="57" name="Shape 57"/>
        <p:cNvGrpSpPr/>
        <p:nvPr/>
      </p:nvGrpSpPr>
      <p:grpSpPr>
        <a:xfrm>
          <a:off x="0" y="0"/>
          <a:ext cx="0" cy="0"/>
          <a:chOff x="0" y="0"/>
          <a:chExt cx="0" cy="0"/>
        </a:xfrm>
      </p:grpSpPr>
      <p:sp>
        <p:nvSpPr>
          <p:cNvPr id="58" name="Google Shape;58;p12"/>
          <p:cNvSpPr/>
          <p:nvPr/>
        </p:nvSpPr>
        <p:spPr>
          <a:xfrm>
            <a:off x="0" y="0"/>
            <a:ext cx="64176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2"/>
          <p:cNvSpPr/>
          <p:nvPr/>
        </p:nvSpPr>
        <p:spPr>
          <a:xfrm>
            <a:off x="6417675" y="0"/>
            <a:ext cx="2726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txBox="1"/>
          <p:nvPr>
            <p:ph type="title"/>
          </p:nvPr>
        </p:nvSpPr>
        <p:spPr>
          <a:xfrm>
            <a:off x="398875" y="2122060"/>
            <a:ext cx="3801600" cy="1081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2"/>
          <p:cNvSpPr txBox="1"/>
          <p:nvPr>
            <p:ph idx="1" type="subTitle"/>
          </p:nvPr>
        </p:nvSpPr>
        <p:spPr>
          <a:xfrm>
            <a:off x="406548" y="3398325"/>
            <a:ext cx="3972600" cy="897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62" name="Google Shape;62;p12"/>
          <p:cNvPicPr preferRelativeResize="0"/>
          <p:nvPr/>
        </p:nvPicPr>
        <p:blipFill rotWithShape="1">
          <a:blip r:embed="rId2">
            <a:alphaModFix/>
          </a:blip>
          <a:srcRect b="23673" l="33250" r="41134" t="35811"/>
          <a:stretch/>
        </p:blipFill>
        <p:spPr>
          <a:xfrm>
            <a:off x="4438700" y="540625"/>
            <a:ext cx="3972598" cy="4123200"/>
          </a:xfrm>
          <a:prstGeom prst="rect">
            <a:avLst/>
          </a:prstGeom>
          <a:noFill/>
          <a:ln>
            <a:noFill/>
          </a:ln>
        </p:spPr>
      </p:pic>
      <p:sp>
        <p:nvSpPr>
          <p:cNvPr id="63" name="Google Shape;63;p12"/>
          <p:cNvSpPr/>
          <p:nvPr/>
        </p:nvSpPr>
        <p:spPr>
          <a:xfrm>
            <a:off x="200850" y="210900"/>
            <a:ext cx="8742300" cy="472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 name="Google Shape;64;p12"/>
          <p:cNvPicPr preferRelativeResize="0"/>
          <p:nvPr/>
        </p:nvPicPr>
        <p:blipFill>
          <a:blip r:embed="rId3">
            <a:alphaModFix/>
          </a:blip>
          <a:stretch>
            <a:fillRect/>
          </a:stretch>
        </p:blipFill>
        <p:spPr>
          <a:xfrm>
            <a:off x="508000" y="59377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rum">
  <p:cSld name="SECTION_HEADER_1_1_1_1_1_1_1">
    <p:spTree>
      <p:nvGrpSpPr>
        <p:cNvPr id="65" name="Shape 65"/>
        <p:cNvGrpSpPr/>
        <p:nvPr/>
      </p:nvGrpSpPr>
      <p:grpSpPr>
        <a:xfrm>
          <a:off x="0" y="0"/>
          <a:ext cx="0" cy="0"/>
          <a:chOff x="0" y="0"/>
          <a:chExt cx="0" cy="0"/>
        </a:xfrm>
      </p:grpSpPr>
      <p:sp>
        <p:nvSpPr>
          <p:cNvPr id="66" name="Google Shape;66;p13"/>
          <p:cNvSpPr/>
          <p:nvPr/>
        </p:nvSpPr>
        <p:spPr>
          <a:xfrm>
            <a:off x="0" y="0"/>
            <a:ext cx="64176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6417675" y="0"/>
            <a:ext cx="2726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type="title"/>
          </p:nvPr>
        </p:nvSpPr>
        <p:spPr>
          <a:xfrm>
            <a:off x="398875" y="2122060"/>
            <a:ext cx="3801600" cy="1081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3"/>
          <p:cNvSpPr txBox="1"/>
          <p:nvPr>
            <p:ph idx="1" type="subTitle"/>
          </p:nvPr>
        </p:nvSpPr>
        <p:spPr>
          <a:xfrm>
            <a:off x="406548" y="3398325"/>
            <a:ext cx="3972600" cy="897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70" name="Google Shape;70;p13"/>
          <p:cNvPicPr preferRelativeResize="0"/>
          <p:nvPr/>
        </p:nvPicPr>
        <p:blipFill>
          <a:blip r:embed="rId2">
            <a:alphaModFix/>
          </a:blip>
          <a:stretch>
            <a:fillRect/>
          </a:stretch>
        </p:blipFill>
        <p:spPr>
          <a:xfrm>
            <a:off x="4438700" y="540625"/>
            <a:ext cx="3972600" cy="4123943"/>
          </a:xfrm>
          <a:prstGeom prst="rect">
            <a:avLst/>
          </a:prstGeom>
          <a:noFill/>
          <a:ln>
            <a:noFill/>
          </a:ln>
        </p:spPr>
      </p:pic>
      <p:sp>
        <p:nvSpPr>
          <p:cNvPr id="71" name="Google Shape;71;p13"/>
          <p:cNvSpPr/>
          <p:nvPr/>
        </p:nvSpPr>
        <p:spPr>
          <a:xfrm>
            <a:off x="200850" y="210900"/>
            <a:ext cx="8742300" cy="472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 name="Google Shape;72;p13"/>
          <p:cNvPicPr preferRelativeResize="0"/>
          <p:nvPr/>
        </p:nvPicPr>
        <p:blipFill>
          <a:blip r:embed="rId3">
            <a:alphaModFix/>
          </a:blip>
          <a:stretch>
            <a:fillRect/>
          </a:stretch>
        </p:blipFill>
        <p:spPr>
          <a:xfrm>
            <a:off x="508000" y="59377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tudents">
  <p:cSld name="SECTION_HEADER_1_1_1_1_1_1_1_1">
    <p:spTree>
      <p:nvGrpSpPr>
        <p:cNvPr id="73" name="Shape 73"/>
        <p:cNvGrpSpPr/>
        <p:nvPr/>
      </p:nvGrpSpPr>
      <p:grpSpPr>
        <a:xfrm>
          <a:off x="0" y="0"/>
          <a:ext cx="0" cy="0"/>
          <a:chOff x="0" y="0"/>
          <a:chExt cx="0" cy="0"/>
        </a:xfrm>
      </p:grpSpPr>
      <p:sp>
        <p:nvSpPr>
          <p:cNvPr id="74" name="Google Shape;74;p14"/>
          <p:cNvSpPr/>
          <p:nvPr/>
        </p:nvSpPr>
        <p:spPr>
          <a:xfrm>
            <a:off x="0" y="0"/>
            <a:ext cx="64176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6417675" y="0"/>
            <a:ext cx="2726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type="title"/>
          </p:nvPr>
        </p:nvSpPr>
        <p:spPr>
          <a:xfrm>
            <a:off x="398875" y="2122060"/>
            <a:ext cx="3801600" cy="1081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4"/>
          <p:cNvSpPr txBox="1"/>
          <p:nvPr>
            <p:ph idx="1" type="subTitle"/>
          </p:nvPr>
        </p:nvSpPr>
        <p:spPr>
          <a:xfrm>
            <a:off x="406548" y="3398325"/>
            <a:ext cx="3972600" cy="897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78" name="Google Shape;78;p14"/>
          <p:cNvPicPr preferRelativeResize="0"/>
          <p:nvPr/>
        </p:nvPicPr>
        <p:blipFill rotWithShape="1">
          <a:blip r:embed="rId2">
            <a:alphaModFix/>
          </a:blip>
          <a:srcRect b="0" l="14817" r="21202" t="1623"/>
          <a:stretch/>
        </p:blipFill>
        <p:spPr>
          <a:xfrm>
            <a:off x="4438700" y="540625"/>
            <a:ext cx="3972675" cy="4123201"/>
          </a:xfrm>
          <a:prstGeom prst="rect">
            <a:avLst/>
          </a:prstGeom>
          <a:noFill/>
          <a:ln>
            <a:noFill/>
          </a:ln>
        </p:spPr>
      </p:pic>
      <p:sp>
        <p:nvSpPr>
          <p:cNvPr id="79" name="Google Shape;79;p14"/>
          <p:cNvSpPr/>
          <p:nvPr/>
        </p:nvSpPr>
        <p:spPr>
          <a:xfrm>
            <a:off x="200850" y="210900"/>
            <a:ext cx="8742300" cy="472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 name="Google Shape;80;p14"/>
          <p:cNvPicPr preferRelativeResize="0"/>
          <p:nvPr/>
        </p:nvPicPr>
        <p:blipFill>
          <a:blip r:embed="rId3">
            <a:alphaModFix/>
          </a:blip>
          <a:stretch>
            <a:fillRect/>
          </a:stretch>
        </p:blipFill>
        <p:spPr>
          <a:xfrm>
            <a:off x="508000" y="59377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guide id="2" orient="horz" pos="341">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3" name="Google Shape;83;p15"/>
          <p:cNvSpPr txBox="1"/>
          <p:nvPr>
            <p:ph idx="1" type="body"/>
          </p:nvPr>
        </p:nvSpPr>
        <p:spPr>
          <a:xfrm>
            <a:off x="215919"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grpSp>
        <p:nvGrpSpPr>
          <p:cNvPr id="84" name="Google Shape;84;p15"/>
          <p:cNvGrpSpPr/>
          <p:nvPr/>
        </p:nvGrpSpPr>
        <p:grpSpPr>
          <a:xfrm>
            <a:off x="-10600" y="-10600"/>
            <a:ext cx="98400" cy="5154050"/>
            <a:chOff x="-10600" y="-10600"/>
            <a:chExt cx="98400" cy="5154050"/>
          </a:xfrm>
        </p:grpSpPr>
        <p:sp>
          <p:nvSpPr>
            <p:cNvPr id="85" name="Google Shape;85;p15"/>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59">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hoto">
  <p:cSld name="TITLE_AND_BODY_2">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16"/>
          <p:cNvSpPr txBox="1"/>
          <p:nvPr>
            <p:ph idx="1" type="body"/>
          </p:nvPr>
        </p:nvSpPr>
        <p:spPr>
          <a:xfrm>
            <a:off x="219456" y="1152475"/>
            <a:ext cx="42603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90" name="Google Shape;90;p16"/>
          <p:cNvSpPr/>
          <p:nvPr>
            <p:ph idx="2" type="pic"/>
          </p:nvPr>
        </p:nvSpPr>
        <p:spPr>
          <a:xfrm>
            <a:off x="5577475" y="1144500"/>
            <a:ext cx="2567100" cy="2854500"/>
          </a:xfrm>
          <a:prstGeom prst="rect">
            <a:avLst/>
          </a:prstGeom>
          <a:noFill/>
          <a:ln>
            <a:noFill/>
          </a:ln>
        </p:spPr>
      </p:sp>
      <p:grpSp>
        <p:nvGrpSpPr>
          <p:cNvPr id="91" name="Google Shape;91;p16"/>
          <p:cNvGrpSpPr/>
          <p:nvPr/>
        </p:nvGrpSpPr>
        <p:grpSpPr>
          <a:xfrm>
            <a:off x="-10600" y="-10600"/>
            <a:ext cx="98400" cy="5154050"/>
            <a:chOff x="-10600" y="-10600"/>
            <a:chExt cx="98400" cy="5154050"/>
          </a:xfrm>
        </p:grpSpPr>
        <p:sp>
          <p:nvSpPr>
            <p:cNvPr id="92" name="Google Shape;92;p16"/>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hotos">
  <p:cSld name="TITLE_AND_BODY_2_2">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17"/>
          <p:cNvSpPr txBox="1"/>
          <p:nvPr>
            <p:ph idx="1" type="body"/>
          </p:nvPr>
        </p:nvSpPr>
        <p:spPr>
          <a:xfrm>
            <a:off x="219456" y="1152475"/>
            <a:ext cx="42603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97" name="Google Shape;97;p17"/>
          <p:cNvSpPr/>
          <p:nvPr>
            <p:ph idx="2" type="pic"/>
          </p:nvPr>
        </p:nvSpPr>
        <p:spPr>
          <a:xfrm>
            <a:off x="4788300" y="562588"/>
            <a:ext cx="1963500" cy="1963500"/>
          </a:xfrm>
          <a:prstGeom prst="rect">
            <a:avLst/>
          </a:prstGeom>
          <a:noFill/>
          <a:ln>
            <a:noFill/>
          </a:ln>
        </p:spPr>
      </p:sp>
      <p:sp>
        <p:nvSpPr>
          <p:cNvPr id="98" name="Google Shape;98;p17"/>
          <p:cNvSpPr/>
          <p:nvPr>
            <p:ph idx="3" type="pic"/>
          </p:nvPr>
        </p:nvSpPr>
        <p:spPr>
          <a:xfrm>
            <a:off x="6868800" y="562588"/>
            <a:ext cx="1963500" cy="1963500"/>
          </a:xfrm>
          <a:prstGeom prst="rect">
            <a:avLst/>
          </a:prstGeom>
          <a:noFill/>
          <a:ln>
            <a:noFill/>
          </a:ln>
        </p:spPr>
      </p:sp>
      <p:sp>
        <p:nvSpPr>
          <p:cNvPr id="99" name="Google Shape;99;p17"/>
          <p:cNvSpPr/>
          <p:nvPr>
            <p:ph idx="4" type="pic"/>
          </p:nvPr>
        </p:nvSpPr>
        <p:spPr>
          <a:xfrm>
            <a:off x="4788300" y="2617413"/>
            <a:ext cx="1963500" cy="1963500"/>
          </a:xfrm>
          <a:prstGeom prst="rect">
            <a:avLst/>
          </a:prstGeom>
          <a:noFill/>
          <a:ln>
            <a:noFill/>
          </a:ln>
        </p:spPr>
      </p:sp>
      <p:sp>
        <p:nvSpPr>
          <p:cNvPr id="100" name="Google Shape;100;p17"/>
          <p:cNvSpPr/>
          <p:nvPr>
            <p:ph idx="5" type="pic"/>
          </p:nvPr>
        </p:nvSpPr>
        <p:spPr>
          <a:xfrm>
            <a:off x="6868800" y="2617413"/>
            <a:ext cx="1963500" cy="1963500"/>
          </a:xfrm>
          <a:prstGeom prst="rect">
            <a:avLst/>
          </a:prstGeom>
          <a:noFill/>
          <a:ln>
            <a:noFill/>
          </a:ln>
        </p:spPr>
      </p:sp>
      <p:grpSp>
        <p:nvGrpSpPr>
          <p:cNvPr id="101" name="Google Shape;101;p17"/>
          <p:cNvGrpSpPr/>
          <p:nvPr/>
        </p:nvGrpSpPr>
        <p:grpSpPr>
          <a:xfrm>
            <a:off x="-10600" y="-10600"/>
            <a:ext cx="98400" cy="5154050"/>
            <a:chOff x="-10600" y="-10600"/>
            <a:chExt cx="98400" cy="5154050"/>
          </a:xfrm>
        </p:grpSpPr>
        <p:sp>
          <p:nvSpPr>
            <p:cNvPr id="102" name="Google Shape;102;p17"/>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88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p:cSld name="TITLE_AND_BODY_2_1">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18"/>
          <p:cNvSpPr/>
          <p:nvPr>
            <p:ph idx="2" type="pic"/>
          </p:nvPr>
        </p:nvSpPr>
        <p:spPr>
          <a:xfrm>
            <a:off x="432152" y="1285775"/>
            <a:ext cx="4041600" cy="2348700"/>
          </a:xfrm>
          <a:prstGeom prst="rect">
            <a:avLst/>
          </a:prstGeom>
          <a:noFill/>
          <a:ln>
            <a:noFill/>
          </a:ln>
        </p:spPr>
      </p:sp>
      <p:sp>
        <p:nvSpPr>
          <p:cNvPr id="107" name="Google Shape;107;p18"/>
          <p:cNvSpPr/>
          <p:nvPr>
            <p:ph idx="3" type="pic"/>
          </p:nvPr>
        </p:nvSpPr>
        <p:spPr>
          <a:xfrm>
            <a:off x="4670248" y="1285775"/>
            <a:ext cx="4041600" cy="2348700"/>
          </a:xfrm>
          <a:prstGeom prst="rect">
            <a:avLst/>
          </a:prstGeom>
          <a:noFill/>
          <a:ln>
            <a:noFill/>
          </a:ln>
        </p:spPr>
      </p:sp>
      <p:grpSp>
        <p:nvGrpSpPr>
          <p:cNvPr id="108" name="Google Shape;108;p18"/>
          <p:cNvGrpSpPr/>
          <p:nvPr/>
        </p:nvGrpSpPr>
        <p:grpSpPr>
          <a:xfrm>
            <a:off x="-10600" y="-10600"/>
            <a:ext cx="98400" cy="5154050"/>
            <a:chOff x="-10600" y="-10600"/>
            <a:chExt cx="98400" cy="5154050"/>
          </a:xfrm>
        </p:grpSpPr>
        <p:sp>
          <p:nvSpPr>
            <p:cNvPr id="109" name="Google Shape;109;p18"/>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88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hotos">
  <p:cSld name="TITLE_AND_BODY_2_1_1">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9"/>
          <p:cNvSpPr/>
          <p:nvPr>
            <p:ph idx="2" type="pic"/>
          </p:nvPr>
        </p:nvSpPr>
        <p:spPr>
          <a:xfrm>
            <a:off x="432150" y="1285775"/>
            <a:ext cx="2682600" cy="1912200"/>
          </a:xfrm>
          <a:prstGeom prst="rect">
            <a:avLst/>
          </a:prstGeom>
          <a:noFill/>
          <a:ln>
            <a:noFill/>
          </a:ln>
        </p:spPr>
      </p:sp>
      <p:sp>
        <p:nvSpPr>
          <p:cNvPr id="114" name="Google Shape;114;p19"/>
          <p:cNvSpPr/>
          <p:nvPr>
            <p:ph idx="3" type="pic"/>
          </p:nvPr>
        </p:nvSpPr>
        <p:spPr>
          <a:xfrm>
            <a:off x="3230635" y="1285775"/>
            <a:ext cx="2682600" cy="1912200"/>
          </a:xfrm>
          <a:prstGeom prst="rect">
            <a:avLst/>
          </a:prstGeom>
          <a:noFill/>
          <a:ln>
            <a:noFill/>
          </a:ln>
        </p:spPr>
      </p:sp>
      <p:sp>
        <p:nvSpPr>
          <p:cNvPr id="115" name="Google Shape;115;p19"/>
          <p:cNvSpPr/>
          <p:nvPr>
            <p:ph idx="4" type="pic"/>
          </p:nvPr>
        </p:nvSpPr>
        <p:spPr>
          <a:xfrm>
            <a:off x="6029120" y="1285775"/>
            <a:ext cx="2682600" cy="1912200"/>
          </a:xfrm>
          <a:prstGeom prst="rect">
            <a:avLst/>
          </a:prstGeom>
          <a:noFill/>
          <a:ln>
            <a:noFill/>
          </a:ln>
        </p:spPr>
      </p:sp>
      <p:grpSp>
        <p:nvGrpSpPr>
          <p:cNvPr id="116" name="Google Shape;116;p19"/>
          <p:cNvGrpSpPr/>
          <p:nvPr/>
        </p:nvGrpSpPr>
        <p:grpSpPr>
          <a:xfrm>
            <a:off x="-10600" y="-10600"/>
            <a:ext cx="98400" cy="5154050"/>
            <a:chOff x="-10600" y="-10600"/>
            <a:chExt cx="98400" cy="5154050"/>
          </a:xfrm>
        </p:grpSpPr>
        <p:sp>
          <p:nvSpPr>
            <p:cNvPr id="117" name="Google Shape;117;p19"/>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88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Half Photo">
  <p:cSld name="TITLE_AND_BODY_1">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20"/>
          <p:cNvSpPr txBox="1"/>
          <p:nvPr>
            <p:ph idx="1" type="body"/>
          </p:nvPr>
        </p:nvSpPr>
        <p:spPr>
          <a:xfrm>
            <a:off x="219456" y="1152475"/>
            <a:ext cx="40380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22" name="Google Shape;122;p20"/>
          <p:cNvSpPr/>
          <p:nvPr>
            <p:ph idx="2" type="pic"/>
          </p:nvPr>
        </p:nvSpPr>
        <p:spPr>
          <a:xfrm>
            <a:off x="4572000" y="0"/>
            <a:ext cx="4572000" cy="5143500"/>
          </a:xfrm>
          <a:prstGeom prst="rect">
            <a:avLst/>
          </a:prstGeom>
          <a:noFill/>
          <a:ln>
            <a:noFill/>
          </a:ln>
        </p:spPr>
      </p:sp>
      <p:grpSp>
        <p:nvGrpSpPr>
          <p:cNvPr id="123" name="Google Shape;123;p20"/>
          <p:cNvGrpSpPr/>
          <p:nvPr/>
        </p:nvGrpSpPr>
        <p:grpSpPr>
          <a:xfrm>
            <a:off x="-10600" y="-10600"/>
            <a:ext cx="98400" cy="5154050"/>
            <a:chOff x="-10600" y="-10600"/>
            <a:chExt cx="98400" cy="5154050"/>
          </a:xfrm>
        </p:grpSpPr>
        <p:sp>
          <p:nvSpPr>
            <p:cNvPr id="124" name="Google Shape;124;p20"/>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63">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Berkeley Blue">
  <p:cSld name="SECTION_HEADER_2">
    <p:bg>
      <p:bgPr>
        <a:solidFill>
          <a:schemeClr val="dk2"/>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mt="20000"/>
          </a:blip>
          <a:stretch>
            <a:fillRect/>
          </a:stretch>
        </p:blipFill>
        <p:spPr>
          <a:xfrm>
            <a:off x="4316575" y="733275"/>
            <a:ext cx="4827448" cy="4410223"/>
          </a:xfrm>
          <a:prstGeom prst="rect">
            <a:avLst/>
          </a:prstGeom>
          <a:noFill/>
          <a:ln>
            <a:noFill/>
          </a:ln>
        </p:spPr>
      </p:pic>
      <p:sp>
        <p:nvSpPr>
          <p:cNvPr id="16" name="Google Shape;16;p3"/>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400"/>
              <a:buNone/>
              <a:defRPr sz="44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1"/>
          <p:cNvSpPr txBox="1"/>
          <p:nvPr>
            <p:ph idx="1" type="body"/>
          </p:nvPr>
        </p:nvSpPr>
        <p:spPr>
          <a:xfrm>
            <a:off x="188177"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0"/>
              </a:spcBef>
              <a:spcAft>
                <a:spcPts val="0"/>
              </a:spcAft>
              <a:buClr>
                <a:schemeClr val="dk1"/>
              </a:buClr>
              <a:buSzPts val="1200"/>
              <a:buChar char="○"/>
              <a:defRPr sz="1200">
                <a:solidFill>
                  <a:schemeClr val="dk1"/>
                </a:solidFill>
              </a:defRPr>
            </a:lvl2pPr>
            <a:lvl3pPr indent="-304800" lvl="2" marL="1371600">
              <a:spcBef>
                <a:spcPts val="0"/>
              </a:spcBef>
              <a:spcAft>
                <a:spcPts val="0"/>
              </a:spcAft>
              <a:buClr>
                <a:schemeClr val="dk1"/>
              </a:buClr>
              <a:buSzPts val="1200"/>
              <a:buChar char="■"/>
              <a:defRPr sz="1200">
                <a:solidFill>
                  <a:schemeClr val="dk1"/>
                </a:solidFill>
              </a:defRPr>
            </a:lvl3pPr>
            <a:lvl4pPr indent="-304800" lvl="3" marL="1828800">
              <a:spcBef>
                <a:spcPts val="0"/>
              </a:spcBef>
              <a:spcAft>
                <a:spcPts val="0"/>
              </a:spcAft>
              <a:buClr>
                <a:schemeClr val="dk1"/>
              </a:buClr>
              <a:buSzPts val="1200"/>
              <a:buChar char="●"/>
              <a:defRPr sz="1200">
                <a:solidFill>
                  <a:schemeClr val="dk1"/>
                </a:solidFill>
              </a:defRPr>
            </a:lvl4pPr>
            <a:lvl5pPr indent="-304800" lvl="4" marL="2286000">
              <a:spcBef>
                <a:spcPts val="0"/>
              </a:spcBef>
              <a:spcAft>
                <a:spcPts val="0"/>
              </a:spcAft>
              <a:buClr>
                <a:schemeClr val="dk1"/>
              </a:buClr>
              <a:buSzPts val="1200"/>
              <a:buChar char="○"/>
              <a:defRPr sz="1200">
                <a:solidFill>
                  <a:schemeClr val="dk1"/>
                </a:solidFill>
              </a:defRPr>
            </a:lvl5pPr>
            <a:lvl6pPr indent="-304800" lvl="5" marL="2743200">
              <a:spcBef>
                <a:spcPts val="0"/>
              </a:spcBef>
              <a:spcAft>
                <a:spcPts val="0"/>
              </a:spcAft>
              <a:buClr>
                <a:schemeClr val="dk1"/>
              </a:buClr>
              <a:buSzPts val="1200"/>
              <a:buChar char="■"/>
              <a:defRPr sz="1200">
                <a:solidFill>
                  <a:schemeClr val="dk1"/>
                </a:solidFill>
              </a:defRPr>
            </a:lvl6pPr>
            <a:lvl7pPr indent="-304800" lvl="6" marL="3200400">
              <a:spcBef>
                <a:spcPts val="0"/>
              </a:spcBef>
              <a:spcAft>
                <a:spcPts val="0"/>
              </a:spcAft>
              <a:buClr>
                <a:schemeClr val="dk1"/>
              </a:buClr>
              <a:buSzPts val="1200"/>
              <a:buChar char="●"/>
              <a:defRPr sz="1200">
                <a:solidFill>
                  <a:schemeClr val="dk1"/>
                </a:solidFill>
              </a:defRPr>
            </a:lvl7pPr>
            <a:lvl8pPr indent="-304800" lvl="7" marL="3657600">
              <a:spcBef>
                <a:spcPts val="0"/>
              </a:spcBef>
              <a:spcAft>
                <a:spcPts val="0"/>
              </a:spcAft>
              <a:buClr>
                <a:schemeClr val="dk1"/>
              </a:buClr>
              <a:buSzPts val="1200"/>
              <a:buChar char="○"/>
              <a:defRPr sz="1200">
                <a:solidFill>
                  <a:schemeClr val="dk1"/>
                </a:solidFill>
              </a:defRPr>
            </a:lvl8pPr>
            <a:lvl9pPr indent="-304800" lvl="8" marL="4114800">
              <a:spcBef>
                <a:spcPts val="0"/>
              </a:spcBef>
              <a:spcAft>
                <a:spcPts val="0"/>
              </a:spcAft>
              <a:buClr>
                <a:schemeClr val="dk1"/>
              </a:buClr>
              <a:buSzPts val="1200"/>
              <a:buChar char="■"/>
              <a:defRPr sz="1200">
                <a:solidFill>
                  <a:schemeClr val="dk1"/>
                </a:solidFill>
              </a:defRPr>
            </a:lvl9pPr>
          </a:lstStyle>
          <a:p/>
        </p:txBody>
      </p:sp>
      <p:sp>
        <p:nvSpPr>
          <p:cNvPr id="129" name="Google Shape;129;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0"/>
              </a:spcBef>
              <a:spcAft>
                <a:spcPts val="0"/>
              </a:spcAft>
              <a:buClr>
                <a:schemeClr val="dk1"/>
              </a:buClr>
              <a:buSzPts val="1200"/>
              <a:buChar char="○"/>
              <a:defRPr sz="1200">
                <a:solidFill>
                  <a:schemeClr val="dk1"/>
                </a:solidFill>
              </a:defRPr>
            </a:lvl2pPr>
            <a:lvl3pPr indent="-304800" lvl="2" marL="1371600">
              <a:spcBef>
                <a:spcPts val="0"/>
              </a:spcBef>
              <a:spcAft>
                <a:spcPts val="0"/>
              </a:spcAft>
              <a:buClr>
                <a:schemeClr val="dk1"/>
              </a:buClr>
              <a:buSzPts val="1200"/>
              <a:buChar char="■"/>
              <a:defRPr sz="1200">
                <a:solidFill>
                  <a:schemeClr val="dk1"/>
                </a:solidFill>
              </a:defRPr>
            </a:lvl3pPr>
            <a:lvl4pPr indent="-304800" lvl="3" marL="1828800">
              <a:spcBef>
                <a:spcPts val="0"/>
              </a:spcBef>
              <a:spcAft>
                <a:spcPts val="0"/>
              </a:spcAft>
              <a:buClr>
                <a:schemeClr val="dk1"/>
              </a:buClr>
              <a:buSzPts val="1200"/>
              <a:buChar char="●"/>
              <a:defRPr sz="1200">
                <a:solidFill>
                  <a:schemeClr val="dk1"/>
                </a:solidFill>
              </a:defRPr>
            </a:lvl4pPr>
            <a:lvl5pPr indent="-304800" lvl="4" marL="2286000">
              <a:spcBef>
                <a:spcPts val="0"/>
              </a:spcBef>
              <a:spcAft>
                <a:spcPts val="0"/>
              </a:spcAft>
              <a:buClr>
                <a:schemeClr val="dk1"/>
              </a:buClr>
              <a:buSzPts val="1200"/>
              <a:buChar char="○"/>
              <a:defRPr sz="1200">
                <a:solidFill>
                  <a:schemeClr val="dk1"/>
                </a:solidFill>
              </a:defRPr>
            </a:lvl5pPr>
            <a:lvl6pPr indent="-304800" lvl="5" marL="2743200">
              <a:spcBef>
                <a:spcPts val="0"/>
              </a:spcBef>
              <a:spcAft>
                <a:spcPts val="0"/>
              </a:spcAft>
              <a:buClr>
                <a:schemeClr val="dk1"/>
              </a:buClr>
              <a:buSzPts val="1200"/>
              <a:buChar char="■"/>
              <a:defRPr sz="1200">
                <a:solidFill>
                  <a:schemeClr val="dk1"/>
                </a:solidFill>
              </a:defRPr>
            </a:lvl6pPr>
            <a:lvl7pPr indent="-304800" lvl="6" marL="3200400">
              <a:spcBef>
                <a:spcPts val="0"/>
              </a:spcBef>
              <a:spcAft>
                <a:spcPts val="0"/>
              </a:spcAft>
              <a:buClr>
                <a:schemeClr val="dk1"/>
              </a:buClr>
              <a:buSzPts val="1200"/>
              <a:buChar char="●"/>
              <a:defRPr sz="1200">
                <a:solidFill>
                  <a:schemeClr val="dk1"/>
                </a:solidFill>
              </a:defRPr>
            </a:lvl7pPr>
            <a:lvl8pPr indent="-304800" lvl="7" marL="3657600">
              <a:spcBef>
                <a:spcPts val="0"/>
              </a:spcBef>
              <a:spcAft>
                <a:spcPts val="0"/>
              </a:spcAft>
              <a:buClr>
                <a:schemeClr val="dk1"/>
              </a:buClr>
              <a:buSzPts val="1200"/>
              <a:buChar char="○"/>
              <a:defRPr sz="1200">
                <a:solidFill>
                  <a:schemeClr val="dk1"/>
                </a:solidFill>
              </a:defRPr>
            </a:lvl8pPr>
            <a:lvl9pPr indent="-304800" lvl="8" marL="4114800">
              <a:spcBef>
                <a:spcPts val="0"/>
              </a:spcBef>
              <a:spcAft>
                <a:spcPts val="0"/>
              </a:spcAft>
              <a:buClr>
                <a:schemeClr val="dk1"/>
              </a:buClr>
              <a:buSzPts val="1200"/>
              <a:buChar char="■"/>
              <a:defRPr sz="1200">
                <a:solidFill>
                  <a:schemeClr val="dk1"/>
                </a:solidFill>
              </a:defRPr>
            </a:lvl9pPr>
          </a:lstStyle>
          <a:p/>
        </p:txBody>
      </p:sp>
      <p:grpSp>
        <p:nvGrpSpPr>
          <p:cNvPr id="130" name="Google Shape;130;p21"/>
          <p:cNvGrpSpPr/>
          <p:nvPr/>
        </p:nvGrpSpPr>
        <p:grpSpPr>
          <a:xfrm>
            <a:off x="-10600" y="-10600"/>
            <a:ext cx="98400" cy="5154050"/>
            <a:chOff x="-10600" y="-10600"/>
            <a:chExt cx="98400" cy="5154050"/>
          </a:xfrm>
        </p:grpSpPr>
        <p:sp>
          <p:nvSpPr>
            <p:cNvPr id="131" name="Google Shape;131;p21"/>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56">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35" name="Google Shape;135;p22"/>
          <p:cNvGrpSpPr/>
          <p:nvPr/>
        </p:nvGrpSpPr>
        <p:grpSpPr>
          <a:xfrm>
            <a:off x="-10600" y="-10600"/>
            <a:ext cx="98400" cy="5154050"/>
            <a:chOff x="-10600" y="-10600"/>
            <a:chExt cx="98400" cy="5154050"/>
          </a:xfrm>
        </p:grpSpPr>
        <p:sp>
          <p:nvSpPr>
            <p:cNvPr id="136" name="Google Shape;136;p22"/>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e Column">
  <p:cSld name="ONE_COLUMN_TEXT">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0" name="Google Shape;140;p23"/>
          <p:cNvSpPr txBox="1"/>
          <p:nvPr>
            <p:ph idx="1" type="body"/>
          </p:nvPr>
        </p:nvSpPr>
        <p:spPr>
          <a:xfrm>
            <a:off x="176151" y="1389600"/>
            <a:ext cx="43905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0"/>
              </a:spcBef>
              <a:spcAft>
                <a:spcPts val="0"/>
              </a:spcAft>
              <a:buClr>
                <a:schemeClr val="dk1"/>
              </a:buClr>
              <a:buSzPts val="1200"/>
              <a:buChar char="○"/>
              <a:defRPr sz="1200">
                <a:solidFill>
                  <a:schemeClr val="dk1"/>
                </a:solidFill>
              </a:defRPr>
            </a:lvl2pPr>
            <a:lvl3pPr indent="-304800" lvl="2" marL="1371600">
              <a:spcBef>
                <a:spcPts val="0"/>
              </a:spcBef>
              <a:spcAft>
                <a:spcPts val="0"/>
              </a:spcAft>
              <a:buClr>
                <a:schemeClr val="dk1"/>
              </a:buClr>
              <a:buSzPts val="1200"/>
              <a:buChar char="■"/>
              <a:defRPr sz="1200">
                <a:solidFill>
                  <a:schemeClr val="dk1"/>
                </a:solidFill>
              </a:defRPr>
            </a:lvl3pPr>
            <a:lvl4pPr indent="-304800" lvl="3" marL="1828800">
              <a:spcBef>
                <a:spcPts val="0"/>
              </a:spcBef>
              <a:spcAft>
                <a:spcPts val="0"/>
              </a:spcAft>
              <a:buClr>
                <a:schemeClr val="dk1"/>
              </a:buClr>
              <a:buSzPts val="1200"/>
              <a:buChar char="●"/>
              <a:defRPr sz="1200">
                <a:solidFill>
                  <a:schemeClr val="dk1"/>
                </a:solidFill>
              </a:defRPr>
            </a:lvl4pPr>
            <a:lvl5pPr indent="-304800" lvl="4" marL="2286000">
              <a:spcBef>
                <a:spcPts val="0"/>
              </a:spcBef>
              <a:spcAft>
                <a:spcPts val="0"/>
              </a:spcAft>
              <a:buClr>
                <a:schemeClr val="dk1"/>
              </a:buClr>
              <a:buSzPts val="1200"/>
              <a:buChar char="○"/>
              <a:defRPr sz="1200">
                <a:solidFill>
                  <a:schemeClr val="dk1"/>
                </a:solidFill>
              </a:defRPr>
            </a:lvl5pPr>
            <a:lvl6pPr indent="-304800" lvl="5" marL="2743200">
              <a:spcBef>
                <a:spcPts val="0"/>
              </a:spcBef>
              <a:spcAft>
                <a:spcPts val="0"/>
              </a:spcAft>
              <a:buClr>
                <a:schemeClr val="dk1"/>
              </a:buClr>
              <a:buSzPts val="1200"/>
              <a:buChar char="■"/>
              <a:defRPr sz="1200">
                <a:solidFill>
                  <a:schemeClr val="dk1"/>
                </a:solidFill>
              </a:defRPr>
            </a:lvl6pPr>
            <a:lvl7pPr indent="-304800" lvl="6" marL="3200400">
              <a:spcBef>
                <a:spcPts val="0"/>
              </a:spcBef>
              <a:spcAft>
                <a:spcPts val="0"/>
              </a:spcAft>
              <a:buClr>
                <a:schemeClr val="dk1"/>
              </a:buClr>
              <a:buSzPts val="1200"/>
              <a:buChar char="●"/>
              <a:defRPr sz="1200">
                <a:solidFill>
                  <a:schemeClr val="dk1"/>
                </a:solidFill>
              </a:defRPr>
            </a:lvl7pPr>
            <a:lvl8pPr indent="-304800" lvl="7" marL="3657600">
              <a:spcBef>
                <a:spcPts val="0"/>
              </a:spcBef>
              <a:spcAft>
                <a:spcPts val="0"/>
              </a:spcAft>
              <a:buClr>
                <a:schemeClr val="dk1"/>
              </a:buClr>
              <a:buSzPts val="1200"/>
              <a:buChar char="○"/>
              <a:defRPr sz="1200">
                <a:solidFill>
                  <a:schemeClr val="dk1"/>
                </a:solidFill>
              </a:defRPr>
            </a:lvl8pPr>
            <a:lvl9pPr indent="-304800" lvl="8" marL="4114800">
              <a:spcBef>
                <a:spcPts val="0"/>
              </a:spcBef>
              <a:spcAft>
                <a:spcPts val="0"/>
              </a:spcAft>
              <a:buClr>
                <a:schemeClr val="dk1"/>
              </a:buClr>
              <a:buSzPts val="1200"/>
              <a:buChar char="■"/>
              <a:defRPr sz="1200">
                <a:solidFill>
                  <a:schemeClr val="dk1"/>
                </a:solidFill>
              </a:defRPr>
            </a:lvl9pPr>
          </a:lstStyle>
          <a:p/>
        </p:txBody>
      </p:sp>
      <p:grpSp>
        <p:nvGrpSpPr>
          <p:cNvPr id="141" name="Google Shape;141;p23"/>
          <p:cNvGrpSpPr/>
          <p:nvPr/>
        </p:nvGrpSpPr>
        <p:grpSpPr>
          <a:xfrm>
            <a:off x="-10600" y="-10600"/>
            <a:ext cx="98400" cy="5154050"/>
            <a:chOff x="-10600" y="-10600"/>
            <a:chExt cx="98400" cy="5154050"/>
          </a:xfrm>
        </p:grpSpPr>
        <p:sp>
          <p:nvSpPr>
            <p:cNvPr id="142" name="Google Shape;142;p23"/>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63">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r" type="blank">
  <p:cSld name="BLANK">
    <p:spTree>
      <p:nvGrpSpPr>
        <p:cNvPr id="144" name="Shape 144"/>
        <p:cNvGrpSpPr/>
        <p:nvPr/>
      </p:nvGrpSpPr>
      <p:grpSpPr>
        <a:xfrm>
          <a:off x="0" y="0"/>
          <a:ext cx="0" cy="0"/>
          <a:chOff x="0" y="0"/>
          <a:chExt cx="0" cy="0"/>
        </a:xfrm>
      </p:grpSpPr>
      <p:grpSp>
        <p:nvGrpSpPr>
          <p:cNvPr id="145" name="Google Shape;145;p24"/>
          <p:cNvGrpSpPr/>
          <p:nvPr/>
        </p:nvGrpSpPr>
        <p:grpSpPr>
          <a:xfrm>
            <a:off x="-10600" y="-10600"/>
            <a:ext cx="98400" cy="5154050"/>
            <a:chOff x="-10600" y="-10600"/>
            <a:chExt cx="98400" cy="5154050"/>
          </a:xfrm>
        </p:grpSpPr>
        <p:sp>
          <p:nvSpPr>
            <p:cNvPr id="146" name="Google Shape;146;p24"/>
            <p:cNvSpPr/>
            <p:nvPr/>
          </p:nvSpPr>
          <p:spPr>
            <a:xfrm>
              <a:off x="-10600" y="-10600"/>
              <a:ext cx="98400" cy="2577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10600" y="2566450"/>
              <a:ext cx="98400" cy="2577000"/>
            </a:xfrm>
            <a:prstGeom prst="rect">
              <a:avLst/>
            </a:prstGeom>
            <a:solidFill>
              <a:srgbClr val="0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alifornia Gold">
  <p:cSld name="SECTION_HEADER_2_2">
    <p:bg>
      <p:bgPr>
        <a:solidFill>
          <a:schemeClr val="lt2"/>
        </a:solidFill>
      </p:bgPr>
    </p:bg>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mt="20000"/>
          </a:blip>
          <a:stretch>
            <a:fillRect/>
          </a:stretch>
        </p:blipFill>
        <p:spPr>
          <a:xfrm>
            <a:off x="4316575" y="733275"/>
            <a:ext cx="4827448" cy="4410223"/>
          </a:xfrm>
          <a:prstGeom prst="rect">
            <a:avLst/>
          </a:prstGeom>
          <a:noFill/>
          <a:ln>
            <a:noFill/>
          </a:ln>
        </p:spPr>
      </p:pic>
      <p:sp>
        <p:nvSpPr>
          <p:cNvPr id="19" name="Google Shape;19;p4"/>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400"/>
              <a:buNone/>
              <a:defRPr sz="44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Founder's Rock">
  <p:cSld name="SECTION_HEADER_2_1">
    <p:bg>
      <p:bgPr>
        <a:solidFill>
          <a:schemeClr val="accent1"/>
        </a:solidFill>
      </p:bgPr>
    </p:bg>
    <p:spTree>
      <p:nvGrpSpPr>
        <p:cNvPr id="20" name="Shape 20"/>
        <p:cNvGrpSpPr/>
        <p:nvPr/>
      </p:nvGrpSpPr>
      <p:grpSpPr>
        <a:xfrm>
          <a:off x="0" y="0"/>
          <a:ext cx="0" cy="0"/>
          <a:chOff x="0" y="0"/>
          <a:chExt cx="0" cy="0"/>
        </a:xfrm>
      </p:grpSpPr>
      <p:pic>
        <p:nvPicPr>
          <p:cNvPr id="21" name="Google Shape;21;p5"/>
          <p:cNvPicPr preferRelativeResize="0"/>
          <p:nvPr/>
        </p:nvPicPr>
        <p:blipFill>
          <a:blip r:embed="rId2">
            <a:alphaModFix amt="20000"/>
          </a:blip>
          <a:stretch>
            <a:fillRect/>
          </a:stretch>
        </p:blipFill>
        <p:spPr>
          <a:xfrm>
            <a:off x="4316575" y="733275"/>
            <a:ext cx="4827448" cy="4410223"/>
          </a:xfrm>
          <a:prstGeom prst="rect">
            <a:avLst/>
          </a:prstGeom>
          <a:noFill/>
          <a:ln>
            <a:noFill/>
          </a:ln>
        </p:spPr>
      </p:pic>
      <p:sp>
        <p:nvSpPr>
          <p:cNvPr id="22" name="Google Shape;22;p5"/>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400"/>
              <a:buNone/>
              <a:defRPr sz="44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Soybean">
  <p:cSld name="SECTION_HEADER_2_1_1">
    <p:bg>
      <p:bgPr>
        <a:solidFill>
          <a:schemeClr val="accent6"/>
        </a:solidFill>
      </p:bgPr>
    </p:bg>
    <p:spTree>
      <p:nvGrpSpPr>
        <p:cNvPr id="23" name="Shape 23"/>
        <p:cNvGrpSpPr/>
        <p:nvPr/>
      </p:nvGrpSpPr>
      <p:grpSpPr>
        <a:xfrm>
          <a:off x="0" y="0"/>
          <a:ext cx="0" cy="0"/>
          <a:chOff x="0" y="0"/>
          <a:chExt cx="0" cy="0"/>
        </a:xfrm>
      </p:grpSpPr>
      <p:pic>
        <p:nvPicPr>
          <p:cNvPr id="24" name="Google Shape;24;p6"/>
          <p:cNvPicPr preferRelativeResize="0"/>
          <p:nvPr/>
        </p:nvPicPr>
        <p:blipFill>
          <a:blip r:embed="rId2">
            <a:alphaModFix amt="20000"/>
          </a:blip>
          <a:stretch>
            <a:fillRect/>
          </a:stretch>
        </p:blipFill>
        <p:spPr>
          <a:xfrm>
            <a:off x="4316575" y="733275"/>
            <a:ext cx="4827448" cy="4410223"/>
          </a:xfrm>
          <a:prstGeom prst="rect">
            <a:avLst/>
          </a:prstGeom>
          <a:noFill/>
          <a:ln>
            <a:noFill/>
          </a:ln>
        </p:spPr>
      </p:pic>
      <p:sp>
        <p:nvSpPr>
          <p:cNvPr id="25" name="Google Shape;25;p6"/>
          <p:cNvSpPr txBox="1"/>
          <p:nvPr>
            <p:ph type="ctrTitle"/>
          </p:nvPr>
        </p:nvSpPr>
        <p:spPr>
          <a:xfrm>
            <a:off x="389775" y="2000250"/>
            <a:ext cx="8520600" cy="1143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400"/>
              <a:buNone/>
              <a:defRPr sz="44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ampanile Sunset">
  <p:cSld name="SECTION_HEADER_1">
    <p:spTree>
      <p:nvGrpSpPr>
        <p:cNvPr id="26" name="Shape 26"/>
        <p:cNvGrpSpPr/>
        <p:nvPr/>
      </p:nvGrpSpPr>
      <p:grpSpPr>
        <a:xfrm>
          <a:off x="0" y="0"/>
          <a:ext cx="0" cy="0"/>
          <a:chOff x="0" y="0"/>
          <a:chExt cx="0" cy="0"/>
        </a:xfrm>
      </p:grpSpPr>
      <p:pic>
        <p:nvPicPr>
          <p:cNvPr id="27" name="Google Shape;27;p7"/>
          <p:cNvPicPr preferRelativeResize="0"/>
          <p:nvPr/>
        </p:nvPicPr>
        <p:blipFill rotWithShape="1">
          <a:blip r:embed="rId2">
            <a:alphaModFix/>
          </a:blip>
          <a:srcRect b="38252" l="0" r="0" t="4900"/>
          <a:stretch/>
        </p:blipFill>
        <p:spPr>
          <a:xfrm>
            <a:off x="0" y="200"/>
            <a:ext cx="9144003" cy="3352800"/>
          </a:xfrm>
          <a:prstGeom prst="rect">
            <a:avLst/>
          </a:prstGeom>
          <a:noFill/>
          <a:ln>
            <a:noFill/>
          </a:ln>
        </p:spPr>
      </p:pic>
      <p:sp>
        <p:nvSpPr>
          <p:cNvPr id="28" name="Google Shape;28;p7"/>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7"/>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 name="Google Shape;30;p7"/>
          <p:cNvPicPr preferRelativeResize="0"/>
          <p:nvPr/>
        </p:nvPicPr>
        <p:blipFill>
          <a:blip r:embed="rId3">
            <a:alphaModFix/>
          </a:blip>
          <a:stretch>
            <a:fillRect/>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ather Gate">
  <p:cSld name="SECTION_HEADER_1_1">
    <p:spTree>
      <p:nvGrpSpPr>
        <p:cNvPr id="31" name="Shape 31"/>
        <p:cNvGrpSpPr/>
        <p:nvPr/>
      </p:nvGrpSpPr>
      <p:grpSpPr>
        <a:xfrm>
          <a:off x="0" y="0"/>
          <a:ext cx="0" cy="0"/>
          <a:chOff x="0" y="0"/>
          <a:chExt cx="0" cy="0"/>
        </a:xfrm>
      </p:grpSpPr>
      <p:pic>
        <p:nvPicPr>
          <p:cNvPr id="32" name="Google Shape;32;p8"/>
          <p:cNvPicPr preferRelativeResize="0"/>
          <p:nvPr/>
        </p:nvPicPr>
        <p:blipFill rotWithShape="1">
          <a:blip r:embed="rId2">
            <a:alphaModFix/>
          </a:blip>
          <a:srcRect b="27509" l="1431" r="5614" t="21166"/>
          <a:stretch/>
        </p:blipFill>
        <p:spPr>
          <a:xfrm>
            <a:off x="0" y="200"/>
            <a:ext cx="9144003" cy="3352801"/>
          </a:xfrm>
          <a:prstGeom prst="rect">
            <a:avLst/>
          </a:prstGeom>
          <a:noFill/>
          <a:ln>
            <a:noFill/>
          </a:ln>
        </p:spPr>
      </p:pic>
      <p:sp>
        <p:nvSpPr>
          <p:cNvPr id="33" name="Google Shape;33;p8"/>
          <p:cNvSpPr/>
          <p:nvPr/>
        </p:nvSpPr>
        <p:spPr>
          <a:xfrm>
            <a:off x="0" y="1633250"/>
            <a:ext cx="9144000" cy="1709400"/>
          </a:xfrm>
          <a:prstGeom prst="rect">
            <a:avLst/>
          </a:prstGeom>
          <a:gradFill>
            <a:gsLst>
              <a:gs pos="0">
                <a:srgbClr val="FFFFFF">
                  <a:alpha val="0"/>
                </a:srgbClr>
              </a:gs>
              <a:gs pos="100000">
                <a:srgbClr val="000000">
                  <a:alpha val="3607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8"/>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8"/>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6" name="Google Shape;36;p8"/>
          <p:cNvPicPr preferRelativeResize="0"/>
          <p:nvPr/>
        </p:nvPicPr>
        <p:blipFill>
          <a:blip r:embed="rId3">
            <a:alphaModFix/>
          </a:blip>
          <a:stretch>
            <a:fillRect/>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ade">
  <p:cSld name="SECTION_HEADER_1_1_2">
    <p:spTree>
      <p:nvGrpSpPr>
        <p:cNvPr id="37"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b="18229" l="0" r="10362" t="32275"/>
          <a:stretch/>
        </p:blipFill>
        <p:spPr>
          <a:xfrm>
            <a:off x="0" y="200"/>
            <a:ext cx="9144003" cy="3352801"/>
          </a:xfrm>
          <a:prstGeom prst="rect">
            <a:avLst/>
          </a:prstGeom>
          <a:noFill/>
          <a:ln>
            <a:noFill/>
          </a:ln>
        </p:spPr>
      </p:pic>
      <p:sp>
        <p:nvSpPr>
          <p:cNvPr id="39" name="Google Shape;39;p9"/>
          <p:cNvSpPr/>
          <p:nvPr/>
        </p:nvSpPr>
        <p:spPr>
          <a:xfrm>
            <a:off x="0" y="1633250"/>
            <a:ext cx="9144000" cy="1709400"/>
          </a:xfrm>
          <a:prstGeom prst="rect">
            <a:avLst/>
          </a:prstGeom>
          <a:gradFill>
            <a:gsLst>
              <a:gs pos="0">
                <a:srgbClr val="FFFFFF">
                  <a:alpha val="0"/>
                </a:srgbClr>
              </a:gs>
              <a:gs pos="100000">
                <a:srgbClr val="000000">
                  <a:alpha val="3607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9"/>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2" name="Google Shape;42;p9"/>
          <p:cNvPicPr preferRelativeResize="0"/>
          <p:nvPr/>
        </p:nvPicPr>
        <p:blipFill>
          <a:blip r:embed="rId3">
            <a:alphaModFix/>
          </a:blip>
          <a:stretch>
            <a:fillRect/>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Oski">
  <p:cSld name="SECTION_HEADER_1_1_1">
    <p:spTree>
      <p:nvGrpSpPr>
        <p:cNvPr id="43" name="Shape 43"/>
        <p:cNvGrpSpPr/>
        <p:nvPr/>
      </p:nvGrpSpPr>
      <p:grpSpPr>
        <a:xfrm>
          <a:off x="0" y="0"/>
          <a:ext cx="0" cy="0"/>
          <a:chOff x="0" y="0"/>
          <a:chExt cx="0" cy="0"/>
        </a:xfrm>
      </p:grpSpPr>
      <p:pic>
        <p:nvPicPr>
          <p:cNvPr id="44" name="Google Shape;44;p10"/>
          <p:cNvPicPr preferRelativeResize="0"/>
          <p:nvPr/>
        </p:nvPicPr>
        <p:blipFill rotWithShape="1">
          <a:blip r:embed="rId2">
            <a:alphaModFix/>
          </a:blip>
          <a:srcRect b="27865" l="0" r="0" t="15115"/>
          <a:stretch/>
        </p:blipFill>
        <p:spPr>
          <a:xfrm>
            <a:off x="0" y="200"/>
            <a:ext cx="9144003" cy="3352802"/>
          </a:xfrm>
          <a:prstGeom prst="rect">
            <a:avLst/>
          </a:prstGeom>
          <a:noFill/>
          <a:ln>
            <a:noFill/>
          </a:ln>
        </p:spPr>
      </p:pic>
      <p:sp>
        <p:nvSpPr>
          <p:cNvPr id="45" name="Google Shape;45;p10"/>
          <p:cNvSpPr/>
          <p:nvPr/>
        </p:nvSpPr>
        <p:spPr>
          <a:xfrm>
            <a:off x="0" y="1633250"/>
            <a:ext cx="9144000" cy="1709400"/>
          </a:xfrm>
          <a:prstGeom prst="rect">
            <a:avLst/>
          </a:prstGeom>
          <a:gradFill>
            <a:gsLst>
              <a:gs pos="0">
                <a:srgbClr val="FFFFFF">
                  <a:alpha val="0"/>
                </a:srgbClr>
              </a:gs>
              <a:gs pos="100000">
                <a:srgbClr val="000000">
                  <a:alpha val="3607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0"/>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10"/>
          <p:cNvSpPr txBox="1"/>
          <p:nvPr>
            <p:ph idx="1" type="subTitle"/>
          </p:nvPr>
        </p:nvSpPr>
        <p:spPr>
          <a:xfrm>
            <a:off x="406546" y="3455750"/>
            <a:ext cx="7640400" cy="897600"/>
          </a:xfrm>
          <a:prstGeom prst="rect">
            <a:avLst/>
          </a:prstGeom>
        </p:spPr>
        <p:txBody>
          <a:bodyPr anchorCtr="0" anchor="t" bIns="91425" lIns="91425" spcFirstLastPara="1" rIns="91425" wrap="square" tIns="91425">
            <a:norm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8" name="Google Shape;48;p10"/>
          <p:cNvPicPr preferRelativeResize="0"/>
          <p:nvPr/>
        </p:nvPicPr>
        <p:blipFill>
          <a:blip r:embed="rId3">
            <a:alphaModFix/>
          </a:blip>
          <a:stretch>
            <a:fillRect/>
          </a:stretch>
        </p:blipFill>
        <p:spPr>
          <a:xfrm>
            <a:off x="7075675" y="4594825"/>
            <a:ext cx="1675776" cy="315850"/>
          </a:xfrm>
          <a:prstGeom prst="rect">
            <a:avLst/>
          </a:prstGeom>
          <a:noFill/>
          <a:ln>
            <a:noFill/>
          </a:ln>
        </p:spPr>
      </p:pic>
    </p:spTree>
  </p:cSld>
  <p:clrMapOvr>
    <a:masterClrMapping/>
  </p:clrMapOvr>
  <p:extLst>
    <p:ext uri="{DCECCB84-F9BA-43D5-87BE-67443E8EF086}">
      <p15:sldGuideLst>
        <p15:guide id="1" pos="319">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200"/>
              <a:buNone/>
              <a:defRPr b="1" sz="2200">
                <a:solidFill>
                  <a:schemeClr val="dk2"/>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417056"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Char char="●"/>
              <a:defRPr sz="1800">
                <a:solidFill>
                  <a:schemeClr val="dk1"/>
                </a:solidFill>
              </a:defRPr>
            </a:lvl1pPr>
            <a:lvl2pPr indent="-317500" lvl="1" marL="914400">
              <a:lnSpc>
                <a:spcPct val="115000"/>
              </a:lnSpc>
              <a:spcBef>
                <a:spcPts val="0"/>
              </a:spcBef>
              <a:spcAft>
                <a:spcPts val="0"/>
              </a:spcAft>
              <a:buClr>
                <a:schemeClr val="dk1"/>
              </a:buClr>
              <a:buSzPts val="1400"/>
              <a:buChar char="○"/>
              <a:defRPr>
                <a:solidFill>
                  <a:schemeClr val="dk1"/>
                </a:solidFill>
              </a:defRPr>
            </a:lvl2pPr>
            <a:lvl3pPr indent="-317500" lvl="2" marL="1371600">
              <a:lnSpc>
                <a:spcPct val="115000"/>
              </a:lnSpc>
              <a:spcBef>
                <a:spcPts val="0"/>
              </a:spcBef>
              <a:spcAft>
                <a:spcPts val="0"/>
              </a:spcAft>
              <a:buClr>
                <a:schemeClr val="dk1"/>
              </a:buClr>
              <a:buSzPts val="1400"/>
              <a:buChar char="■"/>
              <a:defRPr>
                <a:solidFill>
                  <a:schemeClr val="dk1"/>
                </a:solidFill>
              </a:defRPr>
            </a:lvl3pPr>
            <a:lvl4pPr indent="-317500" lvl="3" marL="1828800">
              <a:lnSpc>
                <a:spcPct val="115000"/>
              </a:lnSpc>
              <a:spcBef>
                <a:spcPts val="0"/>
              </a:spcBef>
              <a:spcAft>
                <a:spcPts val="0"/>
              </a:spcAft>
              <a:buClr>
                <a:schemeClr val="dk1"/>
              </a:buClr>
              <a:buSzPts val="1400"/>
              <a:buChar char="●"/>
              <a:defRPr>
                <a:solidFill>
                  <a:schemeClr val="dk1"/>
                </a:solidFill>
              </a:defRPr>
            </a:lvl4pPr>
            <a:lvl5pPr indent="-317500" lvl="4" marL="2286000">
              <a:lnSpc>
                <a:spcPct val="115000"/>
              </a:lnSpc>
              <a:spcBef>
                <a:spcPts val="0"/>
              </a:spcBef>
              <a:spcAft>
                <a:spcPts val="0"/>
              </a:spcAft>
              <a:buClr>
                <a:schemeClr val="dk1"/>
              </a:buClr>
              <a:buSzPts val="1400"/>
              <a:buChar char="○"/>
              <a:defRPr>
                <a:solidFill>
                  <a:schemeClr val="dk1"/>
                </a:solidFill>
              </a:defRPr>
            </a:lvl5pPr>
            <a:lvl6pPr indent="-317500" lvl="5" marL="2743200">
              <a:lnSpc>
                <a:spcPct val="115000"/>
              </a:lnSpc>
              <a:spcBef>
                <a:spcPts val="0"/>
              </a:spcBef>
              <a:spcAft>
                <a:spcPts val="0"/>
              </a:spcAft>
              <a:buClr>
                <a:schemeClr val="dk1"/>
              </a:buClr>
              <a:buSzPts val="1400"/>
              <a:buChar char="■"/>
              <a:defRPr>
                <a:solidFill>
                  <a:schemeClr val="dk1"/>
                </a:solidFill>
              </a:defRPr>
            </a:lvl6pPr>
            <a:lvl7pPr indent="-317500" lvl="6" marL="3200400">
              <a:lnSpc>
                <a:spcPct val="115000"/>
              </a:lnSpc>
              <a:spcBef>
                <a:spcPts val="0"/>
              </a:spcBef>
              <a:spcAft>
                <a:spcPts val="0"/>
              </a:spcAft>
              <a:buClr>
                <a:schemeClr val="dk1"/>
              </a:buClr>
              <a:buSzPts val="1400"/>
              <a:buChar char="●"/>
              <a:defRPr>
                <a:solidFill>
                  <a:schemeClr val="dk1"/>
                </a:solidFill>
              </a:defRPr>
            </a:lvl7pPr>
            <a:lvl8pPr indent="-317500" lvl="7" marL="3657600">
              <a:lnSpc>
                <a:spcPct val="115000"/>
              </a:lnSpc>
              <a:spcBef>
                <a:spcPts val="0"/>
              </a:spcBef>
              <a:spcAft>
                <a:spcPts val="0"/>
              </a:spcAft>
              <a:buClr>
                <a:schemeClr val="dk1"/>
              </a:buClr>
              <a:buSzPts val="1400"/>
              <a:buChar char="○"/>
              <a:defRPr>
                <a:solidFill>
                  <a:schemeClr val="dk1"/>
                </a:solidFill>
              </a:defRPr>
            </a:lvl8pPr>
            <a:lvl9pPr indent="-317500" lvl="8" marL="4114800">
              <a:lnSpc>
                <a:spcPct val="115000"/>
              </a:lnSpc>
              <a:spcBef>
                <a:spcPts val="0"/>
              </a:spcBef>
              <a:spcAft>
                <a:spcPts val="0"/>
              </a:spcAft>
              <a:buClr>
                <a:schemeClr val="dk1"/>
              </a:buClr>
              <a:buSzPts val="1400"/>
              <a:buChar char="■"/>
              <a:defRPr>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s://www.statista.com/chart/33087/vacationers-who-booked-various-accommodation-types/" TargetMode="External"/><Relationship Id="rId4" Type="http://schemas.openxmlformats.org/officeDocument/2006/relationships/hyperlink" Target="https://ir.tripadvisor.com/news-releases/news-release-details/travelers-push-tripadvisor-past-1-billion-reviews-opinions" TargetMode="External"/><Relationship Id="rId5" Type="http://schemas.openxmlformats.org/officeDocument/2006/relationships/hyperlink" Target="https://www.mara-solution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98875" y="2031000"/>
            <a:ext cx="8185200" cy="108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3040"/>
              <a:t>DATASCI 207: TripAdvisor Hotel Reviews</a:t>
            </a:r>
            <a:endParaRPr sz="3040"/>
          </a:p>
        </p:txBody>
      </p:sp>
      <p:sp>
        <p:nvSpPr>
          <p:cNvPr id="153" name="Google Shape;153;p25"/>
          <p:cNvSpPr txBox="1"/>
          <p:nvPr>
            <p:ph idx="1" type="subTitle"/>
          </p:nvPr>
        </p:nvSpPr>
        <p:spPr>
          <a:xfrm>
            <a:off x="406546" y="3455750"/>
            <a:ext cx="7640400" cy="89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000"/>
              <a:t>Datasci 207 Kevin</a:t>
            </a:r>
            <a:r>
              <a:rPr b="1" lang="en" sz="2000"/>
              <a:t> Yi, Kritin Nandish, Patrick Abousleiman, Thrishna Bhandari</a:t>
            </a:r>
            <a:endParaRPr/>
          </a:p>
          <a:p>
            <a:pPr indent="0" lvl="0" marL="0" rtl="0" algn="l">
              <a:spcBef>
                <a:spcPts val="1200"/>
              </a:spcBef>
              <a:spcAft>
                <a:spcPts val="120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4"/>
          <p:cNvSpPr/>
          <p:nvPr/>
        </p:nvSpPr>
        <p:spPr>
          <a:xfrm>
            <a:off x="2291600" y="2999525"/>
            <a:ext cx="133200" cy="1605600"/>
          </a:xfrm>
          <a:prstGeom prst="downArrow">
            <a:avLst>
              <a:gd fmla="val 50000" name="adj1"/>
              <a:gd fmla="val 50000" name="adj2"/>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34"/>
          <p:cNvSpPr txBox="1"/>
          <p:nvPr>
            <p:ph type="title"/>
          </p:nvPr>
        </p:nvSpPr>
        <p:spPr>
          <a:xfrm>
            <a:off x="269600" y="21247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6: Transfer Learning from Transformer Model</a:t>
            </a:r>
            <a:endParaRPr/>
          </a:p>
        </p:txBody>
      </p:sp>
      <p:sp>
        <p:nvSpPr>
          <p:cNvPr id="360" name="Google Shape;360;p34"/>
          <p:cNvSpPr/>
          <p:nvPr/>
        </p:nvSpPr>
        <p:spPr>
          <a:xfrm>
            <a:off x="417050" y="2923700"/>
            <a:ext cx="4024800" cy="25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 </a:t>
            </a:r>
            <a:endParaRPr/>
          </a:p>
        </p:txBody>
      </p:sp>
      <p:sp>
        <p:nvSpPr>
          <p:cNvPr id="361" name="Google Shape;361;p34"/>
          <p:cNvSpPr/>
          <p:nvPr/>
        </p:nvSpPr>
        <p:spPr>
          <a:xfrm>
            <a:off x="417050" y="3344425"/>
            <a:ext cx="4024800" cy="482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Extracted </a:t>
            </a:r>
            <a:r>
              <a:rPr lang="en">
                <a:solidFill>
                  <a:schemeClr val="lt1"/>
                </a:solidFill>
              </a:rPr>
              <a:t>Embedments</a:t>
            </a:r>
            <a:r>
              <a:rPr lang="en">
                <a:solidFill>
                  <a:schemeClr val="lt1"/>
                </a:solidFill>
              </a:rPr>
              <a:t> from  Pretrained DistillBert Model fine tuned on SSt-2 </a:t>
            </a:r>
            <a:endParaRPr>
              <a:solidFill>
                <a:schemeClr val="lt1"/>
              </a:solidFill>
            </a:endParaRPr>
          </a:p>
        </p:txBody>
      </p:sp>
      <p:sp>
        <p:nvSpPr>
          <p:cNvPr id="362" name="Google Shape;362;p34"/>
          <p:cNvSpPr/>
          <p:nvPr/>
        </p:nvSpPr>
        <p:spPr>
          <a:xfrm>
            <a:off x="2177450" y="4025600"/>
            <a:ext cx="361500" cy="36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34"/>
          <p:cNvSpPr txBox="1"/>
          <p:nvPr/>
        </p:nvSpPr>
        <p:spPr>
          <a:xfrm>
            <a:off x="2605675" y="3898700"/>
            <a:ext cx="11094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Dense </a:t>
            </a:r>
            <a:r>
              <a:rPr lang="en">
                <a:solidFill>
                  <a:schemeClr val="dk1"/>
                </a:solidFill>
              </a:rPr>
              <a:t>Sigmoid Classifier</a:t>
            </a:r>
            <a:endParaRPr>
              <a:solidFill>
                <a:schemeClr val="dk1"/>
              </a:solidFill>
            </a:endParaRPr>
          </a:p>
        </p:txBody>
      </p:sp>
      <p:pic>
        <p:nvPicPr>
          <p:cNvPr id="364" name="Google Shape;364;p34"/>
          <p:cNvPicPr preferRelativeResize="0"/>
          <p:nvPr/>
        </p:nvPicPr>
        <p:blipFill>
          <a:blip r:embed="rId3">
            <a:alphaModFix/>
          </a:blip>
          <a:stretch>
            <a:fillRect/>
          </a:stretch>
        </p:blipFill>
        <p:spPr>
          <a:xfrm>
            <a:off x="5196200" y="2609625"/>
            <a:ext cx="3853425" cy="2479675"/>
          </a:xfrm>
          <a:prstGeom prst="rect">
            <a:avLst/>
          </a:prstGeom>
          <a:solidFill>
            <a:schemeClr val="dk2"/>
          </a:solidFill>
          <a:ln>
            <a:noFill/>
          </a:ln>
        </p:spPr>
      </p:pic>
      <p:pic>
        <p:nvPicPr>
          <p:cNvPr id="365" name="Google Shape;365;p34"/>
          <p:cNvPicPr preferRelativeResize="0"/>
          <p:nvPr/>
        </p:nvPicPr>
        <p:blipFill>
          <a:blip r:embed="rId4">
            <a:alphaModFix/>
          </a:blip>
          <a:stretch>
            <a:fillRect/>
          </a:stretch>
        </p:blipFill>
        <p:spPr>
          <a:xfrm>
            <a:off x="5196200" y="114300"/>
            <a:ext cx="3853425" cy="2425700"/>
          </a:xfrm>
          <a:prstGeom prst="rect">
            <a:avLst/>
          </a:prstGeom>
          <a:solidFill>
            <a:schemeClr val="dk2"/>
          </a:solidFill>
          <a:ln>
            <a:noFill/>
          </a:ln>
        </p:spPr>
      </p:pic>
      <p:graphicFrame>
        <p:nvGraphicFramePr>
          <p:cNvPr id="366" name="Google Shape;366;p34"/>
          <p:cNvGraphicFramePr/>
          <p:nvPr/>
        </p:nvGraphicFramePr>
        <p:xfrm>
          <a:off x="417038" y="1176013"/>
          <a:ext cx="3000000" cy="3000000"/>
        </p:xfrm>
        <a:graphic>
          <a:graphicData uri="http://schemas.openxmlformats.org/drawingml/2006/table">
            <a:tbl>
              <a:tblPr>
                <a:noFill/>
                <a:tableStyleId>{57AB7969-195C-4442-B831-55C7FE8FE73D}</a:tableStyleId>
              </a:tblPr>
              <a:tblGrid>
                <a:gridCol w="792725"/>
                <a:gridCol w="790050"/>
                <a:gridCol w="839375"/>
                <a:gridCol w="819125"/>
                <a:gridCol w="925075"/>
              </a:tblGrid>
              <a:tr h="739575">
                <a:tc>
                  <a:txBody>
                    <a:bodyPr/>
                    <a:lstStyle/>
                    <a:p>
                      <a:pPr indent="0" lvl="0" marL="0" rtl="0" algn="l">
                        <a:spcBef>
                          <a:spcPts val="0"/>
                        </a:spcBef>
                        <a:spcAft>
                          <a:spcPts val="0"/>
                        </a:spcAft>
                        <a:buNone/>
                      </a:pPr>
                      <a:r>
                        <a:rPr lang="en" sz="1200"/>
                        <a:t>Vocab Size</a:t>
                      </a:r>
                      <a:endParaRPr sz="1200"/>
                    </a:p>
                  </a:txBody>
                  <a:tcPr marT="91425" marB="91425" marR="91425" marL="91425"/>
                </a:tc>
                <a:tc>
                  <a:txBody>
                    <a:bodyPr/>
                    <a:lstStyle/>
                    <a:p>
                      <a:pPr indent="0" lvl="0" marL="0" rtl="0" algn="l">
                        <a:spcBef>
                          <a:spcPts val="0"/>
                        </a:spcBef>
                        <a:spcAft>
                          <a:spcPts val="0"/>
                        </a:spcAft>
                        <a:buNone/>
                      </a:pPr>
                      <a:r>
                        <a:rPr lang="en" sz="1200"/>
                        <a:t>Review Length</a:t>
                      </a:r>
                      <a:endParaRPr sz="1200"/>
                    </a:p>
                  </a:txBody>
                  <a:tcPr marT="91425" marB="91425" marR="91425" marL="91425"/>
                </a:tc>
                <a:tc>
                  <a:txBody>
                    <a:bodyPr/>
                    <a:lstStyle/>
                    <a:p>
                      <a:pPr indent="0" lvl="0" marL="0" rtl="0" algn="l">
                        <a:spcBef>
                          <a:spcPts val="0"/>
                        </a:spcBef>
                        <a:spcAft>
                          <a:spcPts val="0"/>
                        </a:spcAft>
                        <a:buNone/>
                      </a:pPr>
                      <a:r>
                        <a:rPr lang="en" sz="1200"/>
                        <a:t>Epoch</a:t>
                      </a:r>
                      <a:endParaRPr sz="1200"/>
                    </a:p>
                  </a:txBody>
                  <a:tcPr marT="91425" marB="91425" marR="91425" marL="91425"/>
                </a:tc>
                <a:tc>
                  <a:txBody>
                    <a:bodyPr/>
                    <a:lstStyle/>
                    <a:p>
                      <a:pPr indent="0" lvl="0" marL="0" rtl="0" algn="l">
                        <a:spcBef>
                          <a:spcPts val="0"/>
                        </a:spcBef>
                        <a:spcAft>
                          <a:spcPts val="0"/>
                        </a:spcAft>
                        <a:buNone/>
                      </a:pPr>
                      <a:r>
                        <a:rPr lang="en" sz="1200"/>
                        <a:t>Batch Size</a:t>
                      </a:r>
                      <a:endParaRPr sz="1200"/>
                    </a:p>
                  </a:txBody>
                  <a:tcPr marT="91425" marB="91425" marR="91425" marL="91425"/>
                </a:tc>
                <a:tc>
                  <a:txBody>
                    <a:bodyPr/>
                    <a:lstStyle/>
                    <a:p>
                      <a:pPr indent="0" lvl="0" marL="0" rtl="0" algn="l">
                        <a:spcBef>
                          <a:spcPts val="0"/>
                        </a:spcBef>
                        <a:spcAft>
                          <a:spcPts val="0"/>
                        </a:spcAft>
                        <a:buNone/>
                      </a:pPr>
                      <a:r>
                        <a:rPr lang="en" sz="1200"/>
                        <a:t>Learning Rate</a:t>
                      </a:r>
                      <a:endParaRPr sz="1200"/>
                    </a:p>
                  </a:txBody>
                  <a:tcPr marT="91425" marB="91425" marR="91425" marL="91425"/>
                </a:tc>
              </a:tr>
              <a:tr h="501225">
                <a:tc>
                  <a:txBody>
                    <a:bodyPr/>
                    <a:lstStyle/>
                    <a:p>
                      <a:pPr indent="0" lvl="0" marL="0" rtl="0" algn="l">
                        <a:spcBef>
                          <a:spcPts val="0"/>
                        </a:spcBef>
                        <a:spcAft>
                          <a:spcPts val="0"/>
                        </a:spcAft>
                        <a:buNone/>
                      </a:pPr>
                      <a:r>
                        <a:rPr lang="en" sz="1200"/>
                        <a:t>30000</a:t>
                      </a:r>
                      <a:endParaRPr sz="1200"/>
                    </a:p>
                  </a:txBody>
                  <a:tcPr marT="91425" marB="91425" marR="91425" marL="91425"/>
                </a:tc>
                <a:tc>
                  <a:txBody>
                    <a:bodyPr/>
                    <a:lstStyle/>
                    <a:p>
                      <a:pPr indent="0" lvl="0" marL="0" rtl="0" algn="l">
                        <a:spcBef>
                          <a:spcPts val="0"/>
                        </a:spcBef>
                        <a:spcAft>
                          <a:spcPts val="0"/>
                        </a:spcAft>
                        <a:buNone/>
                      </a:pPr>
                      <a:r>
                        <a:rPr lang="en" sz="1200"/>
                        <a:t>300</a:t>
                      </a:r>
                      <a:endParaRPr sz="1200"/>
                    </a:p>
                  </a:txBody>
                  <a:tcPr marT="91425" marB="91425" marR="91425" marL="91425"/>
                </a:tc>
                <a:tc>
                  <a:txBody>
                    <a:bodyPr/>
                    <a:lstStyle/>
                    <a:p>
                      <a:pPr indent="0" lvl="0" marL="0" rtl="0" algn="l">
                        <a:spcBef>
                          <a:spcPts val="0"/>
                        </a:spcBef>
                        <a:spcAft>
                          <a:spcPts val="0"/>
                        </a:spcAft>
                        <a:buNone/>
                      </a:pPr>
                      <a:r>
                        <a:rPr lang="en" sz="1200"/>
                        <a:t>10</a:t>
                      </a:r>
                      <a:endParaRPr sz="1200"/>
                    </a:p>
                  </a:txBody>
                  <a:tcPr marT="91425" marB="91425" marR="91425" marL="91425"/>
                </a:tc>
                <a:tc>
                  <a:txBody>
                    <a:bodyPr/>
                    <a:lstStyle/>
                    <a:p>
                      <a:pPr indent="0" lvl="0" marL="0" rtl="0" algn="l">
                        <a:spcBef>
                          <a:spcPts val="0"/>
                        </a:spcBef>
                        <a:spcAft>
                          <a:spcPts val="0"/>
                        </a:spcAft>
                        <a:buNone/>
                      </a:pPr>
                      <a:r>
                        <a:rPr lang="en" sz="1200"/>
                        <a:t>32</a:t>
                      </a:r>
                      <a:endParaRPr sz="1200"/>
                    </a:p>
                  </a:txBody>
                  <a:tcPr marT="91425" marB="91425" marR="91425" marL="91425"/>
                </a:tc>
                <a:tc>
                  <a:txBody>
                    <a:bodyPr/>
                    <a:lstStyle/>
                    <a:p>
                      <a:pPr indent="0" lvl="0" marL="0" rtl="0" algn="l">
                        <a:spcBef>
                          <a:spcPts val="0"/>
                        </a:spcBef>
                        <a:spcAft>
                          <a:spcPts val="0"/>
                        </a:spcAft>
                        <a:buNone/>
                      </a:pPr>
                      <a:r>
                        <a:rPr lang="en" sz="1200"/>
                        <a:t>.001</a:t>
                      </a:r>
                      <a:endParaRPr sz="1200"/>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5"/>
          <p:cNvSpPr/>
          <p:nvPr/>
        </p:nvSpPr>
        <p:spPr>
          <a:xfrm>
            <a:off x="2292775" y="3406350"/>
            <a:ext cx="133200" cy="1445100"/>
          </a:xfrm>
          <a:prstGeom prst="downArrow">
            <a:avLst>
              <a:gd fmla="val 50000" name="adj1"/>
              <a:gd fmla="val 50000" name="adj2"/>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35"/>
          <p:cNvSpPr txBox="1"/>
          <p:nvPr>
            <p:ph type="title"/>
          </p:nvPr>
        </p:nvSpPr>
        <p:spPr>
          <a:xfrm>
            <a:off x="270775" y="15587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Model 7: Fine Tuning Transformer Model</a:t>
            </a:r>
            <a:endParaRPr/>
          </a:p>
        </p:txBody>
      </p:sp>
      <p:sp>
        <p:nvSpPr>
          <p:cNvPr id="373" name="Google Shape;373;p35"/>
          <p:cNvSpPr/>
          <p:nvPr/>
        </p:nvSpPr>
        <p:spPr>
          <a:xfrm>
            <a:off x="346975" y="3150150"/>
            <a:ext cx="4024800" cy="25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Input </a:t>
            </a:r>
            <a:endParaRPr/>
          </a:p>
        </p:txBody>
      </p:sp>
      <p:sp>
        <p:nvSpPr>
          <p:cNvPr id="374" name="Google Shape;374;p35"/>
          <p:cNvSpPr/>
          <p:nvPr/>
        </p:nvSpPr>
        <p:spPr>
          <a:xfrm>
            <a:off x="346975" y="3570875"/>
            <a:ext cx="4024800" cy="482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Fine tune</a:t>
            </a:r>
            <a:r>
              <a:rPr lang="en">
                <a:solidFill>
                  <a:schemeClr val="lt1"/>
                </a:solidFill>
              </a:rPr>
              <a:t> Embedments from  Pretrained DistillBert Model fine tuned on SSt-2 </a:t>
            </a:r>
            <a:endParaRPr>
              <a:solidFill>
                <a:schemeClr val="lt1"/>
              </a:solidFill>
            </a:endParaRPr>
          </a:p>
        </p:txBody>
      </p:sp>
      <p:sp>
        <p:nvSpPr>
          <p:cNvPr id="375" name="Google Shape;375;p35"/>
          <p:cNvSpPr txBox="1"/>
          <p:nvPr/>
        </p:nvSpPr>
        <p:spPr>
          <a:xfrm>
            <a:off x="2535600" y="4125150"/>
            <a:ext cx="11094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Dense Sigmoid Classifier</a:t>
            </a:r>
            <a:endParaRPr>
              <a:solidFill>
                <a:schemeClr val="dk1"/>
              </a:solidFill>
            </a:endParaRPr>
          </a:p>
        </p:txBody>
      </p:sp>
      <p:pic>
        <p:nvPicPr>
          <p:cNvPr id="376" name="Google Shape;376;p35"/>
          <p:cNvPicPr preferRelativeResize="0"/>
          <p:nvPr/>
        </p:nvPicPr>
        <p:blipFill>
          <a:blip r:embed="rId3">
            <a:alphaModFix/>
          </a:blip>
          <a:stretch>
            <a:fillRect/>
          </a:stretch>
        </p:blipFill>
        <p:spPr>
          <a:xfrm>
            <a:off x="5185825" y="155875"/>
            <a:ext cx="3882675" cy="2345050"/>
          </a:xfrm>
          <a:prstGeom prst="rect">
            <a:avLst/>
          </a:prstGeom>
          <a:solidFill>
            <a:schemeClr val="dk2"/>
          </a:solidFill>
          <a:ln>
            <a:noFill/>
          </a:ln>
        </p:spPr>
      </p:pic>
      <p:pic>
        <p:nvPicPr>
          <p:cNvPr id="377" name="Google Shape;377;p35"/>
          <p:cNvPicPr preferRelativeResize="0"/>
          <p:nvPr/>
        </p:nvPicPr>
        <p:blipFill>
          <a:blip r:embed="rId4">
            <a:alphaModFix/>
          </a:blip>
          <a:stretch>
            <a:fillRect/>
          </a:stretch>
        </p:blipFill>
        <p:spPr>
          <a:xfrm>
            <a:off x="5185825" y="2500925"/>
            <a:ext cx="3797750" cy="2545050"/>
          </a:xfrm>
          <a:prstGeom prst="rect">
            <a:avLst/>
          </a:prstGeom>
          <a:solidFill>
            <a:schemeClr val="dk2"/>
          </a:solidFill>
          <a:ln>
            <a:noFill/>
          </a:ln>
        </p:spPr>
      </p:pic>
      <p:sp>
        <p:nvSpPr>
          <p:cNvPr id="378" name="Google Shape;378;p35"/>
          <p:cNvSpPr/>
          <p:nvPr/>
        </p:nvSpPr>
        <p:spPr>
          <a:xfrm>
            <a:off x="2178625" y="4291050"/>
            <a:ext cx="361500" cy="36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379" name="Google Shape;379;p35"/>
          <p:cNvGraphicFramePr/>
          <p:nvPr/>
        </p:nvGraphicFramePr>
        <p:xfrm>
          <a:off x="346963" y="1318388"/>
          <a:ext cx="3000000" cy="3000000"/>
        </p:xfrm>
        <a:graphic>
          <a:graphicData uri="http://schemas.openxmlformats.org/drawingml/2006/table">
            <a:tbl>
              <a:tblPr>
                <a:noFill/>
                <a:tableStyleId>{57AB7969-195C-4442-B831-55C7FE8FE73D}</a:tableStyleId>
              </a:tblPr>
              <a:tblGrid>
                <a:gridCol w="792725"/>
                <a:gridCol w="790050"/>
                <a:gridCol w="839375"/>
                <a:gridCol w="819125"/>
                <a:gridCol w="925075"/>
              </a:tblGrid>
              <a:tr h="728500">
                <a:tc>
                  <a:txBody>
                    <a:bodyPr/>
                    <a:lstStyle/>
                    <a:p>
                      <a:pPr indent="0" lvl="0" marL="0" rtl="0" algn="l">
                        <a:spcBef>
                          <a:spcPts val="0"/>
                        </a:spcBef>
                        <a:spcAft>
                          <a:spcPts val="0"/>
                        </a:spcAft>
                        <a:buNone/>
                      </a:pPr>
                      <a:r>
                        <a:rPr lang="en" sz="1200"/>
                        <a:t>Vocab Size</a:t>
                      </a:r>
                      <a:endParaRPr sz="1200"/>
                    </a:p>
                  </a:txBody>
                  <a:tcPr marT="91425" marB="91425" marR="91425" marL="91425"/>
                </a:tc>
                <a:tc>
                  <a:txBody>
                    <a:bodyPr/>
                    <a:lstStyle/>
                    <a:p>
                      <a:pPr indent="0" lvl="0" marL="0" rtl="0" algn="l">
                        <a:spcBef>
                          <a:spcPts val="0"/>
                        </a:spcBef>
                        <a:spcAft>
                          <a:spcPts val="0"/>
                        </a:spcAft>
                        <a:buNone/>
                      </a:pPr>
                      <a:r>
                        <a:rPr lang="en" sz="1200"/>
                        <a:t>Review Length</a:t>
                      </a:r>
                      <a:endParaRPr sz="1200"/>
                    </a:p>
                  </a:txBody>
                  <a:tcPr marT="91425" marB="91425" marR="91425" marL="91425"/>
                </a:tc>
                <a:tc>
                  <a:txBody>
                    <a:bodyPr/>
                    <a:lstStyle/>
                    <a:p>
                      <a:pPr indent="0" lvl="0" marL="0" rtl="0" algn="l">
                        <a:spcBef>
                          <a:spcPts val="0"/>
                        </a:spcBef>
                        <a:spcAft>
                          <a:spcPts val="0"/>
                        </a:spcAft>
                        <a:buNone/>
                      </a:pPr>
                      <a:r>
                        <a:rPr lang="en" sz="1200"/>
                        <a:t>Epoch</a:t>
                      </a:r>
                      <a:endParaRPr sz="1200"/>
                    </a:p>
                  </a:txBody>
                  <a:tcPr marT="91425" marB="91425" marR="91425" marL="91425"/>
                </a:tc>
                <a:tc>
                  <a:txBody>
                    <a:bodyPr/>
                    <a:lstStyle/>
                    <a:p>
                      <a:pPr indent="0" lvl="0" marL="0" rtl="0" algn="l">
                        <a:spcBef>
                          <a:spcPts val="0"/>
                        </a:spcBef>
                        <a:spcAft>
                          <a:spcPts val="0"/>
                        </a:spcAft>
                        <a:buNone/>
                      </a:pPr>
                      <a:r>
                        <a:rPr lang="en" sz="1200"/>
                        <a:t>Batch Size</a:t>
                      </a:r>
                      <a:endParaRPr sz="1200"/>
                    </a:p>
                  </a:txBody>
                  <a:tcPr marT="91425" marB="91425" marR="91425" marL="91425"/>
                </a:tc>
                <a:tc>
                  <a:txBody>
                    <a:bodyPr/>
                    <a:lstStyle/>
                    <a:p>
                      <a:pPr indent="0" lvl="0" marL="0" rtl="0" algn="l">
                        <a:spcBef>
                          <a:spcPts val="0"/>
                        </a:spcBef>
                        <a:spcAft>
                          <a:spcPts val="0"/>
                        </a:spcAft>
                        <a:buNone/>
                      </a:pPr>
                      <a:r>
                        <a:rPr lang="en" sz="1200"/>
                        <a:t>Learning Rate</a:t>
                      </a:r>
                      <a:endParaRPr sz="1200"/>
                    </a:p>
                  </a:txBody>
                  <a:tcPr marT="91425" marB="91425" marR="91425" marL="91425"/>
                </a:tc>
              </a:tr>
              <a:tr h="513450">
                <a:tc>
                  <a:txBody>
                    <a:bodyPr/>
                    <a:lstStyle/>
                    <a:p>
                      <a:pPr indent="0" lvl="0" marL="0" rtl="0" algn="l">
                        <a:spcBef>
                          <a:spcPts val="0"/>
                        </a:spcBef>
                        <a:spcAft>
                          <a:spcPts val="0"/>
                        </a:spcAft>
                        <a:buNone/>
                      </a:pPr>
                      <a:r>
                        <a:rPr lang="en" sz="1200"/>
                        <a:t>30000</a:t>
                      </a:r>
                      <a:endParaRPr sz="1200"/>
                    </a:p>
                  </a:txBody>
                  <a:tcPr marT="91425" marB="91425" marR="91425" marL="91425"/>
                </a:tc>
                <a:tc>
                  <a:txBody>
                    <a:bodyPr/>
                    <a:lstStyle/>
                    <a:p>
                      <a:pPr indent="0" lvl="0" marL="0" rtl="0" algn="l">
                        <a:spcBef>
                          <a:spcPts val="0"/>
                        </a:spcBef>
                        <a:spcAft>
                          <a:spcPts val="0"/>
                        </a:spcAft>
                        <a:buNone/>
                      </a:pPr>
                      <a:r>
                        <a:rPr lang="en" sz="1200"/>
                        <a:t>300</a:t>
                      </a:r>
                      <a:endParaRPr sz="1200"/>
                    </a:p>
                  </a:txBody>
                  <a:tcPr marT="91425" marB="91425" marR="91425" marL="91425"/>
                </a:tc>
                <a:tc>
                  <a:txBody>
                    <a:bodyPr/>
                    <a:lstStyle/>
                    <a:p>
                      <a:pPr indent="0" lvl="0" marL="0" rtl="0" algn="l">
                        <a:spcBef>
                          <a:spcPts val="0"/>
                        </a:spcBef>
                        <a:spcAft>
                          <a:spcPts val="0"/>
                        </a:spcAft>
                        <a:buNone/>
                      </a:pPr>
                      <a:r>
                        <a:rPr lang="en" sz="1200"/>
                        <a:t>10</a:t>
                      </a:r>
                      <a:endParaRPr sz="1200"/>
                    </a:p>
                  </a:txBody>
                  <a:tcPr marT="91425" marB="91425" marR="91425" marL="91425"/>
                </a:tc>
                <a:tc>
                  <a:txBody>
                    <a:bodyPr/>
                    <a:lstStyle/>
                    <a:p>
                      <a:pPr indent="0" lvl="0" marL="0" rtl="0" algn="l">
                        <a:spcBef>
                          <a:spcPts val="0"/>
                        </a:spcBef>
                        <a:spcAft>
                          <a:spcPts val="0"/>
                        </a:spcAft>
                        <a:buNone/>
                      </a:pPr>
                      <a:r>
                        <a:rPr lang="en" sz="1200"/>
                        <a:t>32</a:t>
                      </a:r>
                      <a:endParaRPr sz="1200"/>
                    </a:p>
                  </a:txBody>
                  <a:tcPr marT="91425" marB="91425" marR="91425" marL="91425"/>
                </a:tc>
                <a:tc>
                  <a:txBody>
                    <a:bodyPr/>
                    <a:lstStyle/>
                    <a:p>
                      <a:pPr indent="0" lvl="0" marL="0" rtl="0" algn="l">
                        <a:spcBef>
                          <a:spcPts val="0"/>
                        </a:spcBef>
                        <a:spcAft>
                          <a:spcPts val="0"/>
                        </a:spcAft>
                        <a:buNone/>
                      </a:pPr>
                      <a:r>
                        <a:rPr lang="en" sz="1200"/>
                        <a:t>.00001</a:t>
                      </a:r>
                      <a:endParaRPr sz="12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6"/>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85" name="Google Shape;385;p36"/>
          <p:cNvSpPr txBox="1"/>
          <p:nvPr>
            <p:ph idx="1" type="body"/>
          </p:nvPr>
        </p:nvSpPr>
        <p:spPr>
          <a:xfrm>
            <a:off x="219456" y="1152475"/>
            <a:ext cx="4038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Explored different models to evaluate Precision and Recall.</a:t>
            </a:r>
            <a:endParaRPr/>
          </a:p>
          <a:p>
            <a:pPr indent="-342900" lvl="0" marL="457200" rtl="0" algn="l">
              <a:spcBef>
                <a:spcPts val="0"/>
              </a:spcBef>
              <a:spcAft>
                <a:spcPts val="0"/>
              </a:spcAft>
              <a:buSzPts val="1800"/>
              <a:buChar char="●"/>
            </a:pPr>
            <a:r>
              <a:rPr lang="en"/>
              <a:t>Multiple models performed well under similar parameters. </a:t>
            </a:r>
            <a:endParaRPr/>
          </a:p>
          <a:p>
            <a:pPr indent="-342900" lvl="0" marL="457200" rtl="0" algn="l">
              <a:spcBef>
                <a:spcPts val="0"/>
              </a:spcBef>
              <a:spcAft>
                <a:spcPts val="0"/>
              </a:spcAft>
              <a:buSzPts val="1800"/>
              <a:buChar char="●"/>
            </a:pPr>
            <a:r>
              <a:rPr lang="en"/>
              <a:t>One-hot encoding was the least precise and had lowest AUC</a:t>
            </a:r>
            <a:endParaRPr/>
          </a:p>
          <a:p>
            <a:pPr indent="-342900" lvl="0" marL="457200" rtl="0" algn="l">
              <a:spcBef>
                <a:spcPts val="0"/>
              </a:spcBef>
              <a:spcAft>
                <a:spcPts val="0"/>
              </a:spcAft>
              <a:buSzPts val="1800"/>
              <a:buChar char="●"/>
            </a:pPr>
            <a:r>
              <a:rPr lang="en"/>
              <a:t>Future research could build a multiclass classification model to predict exact ratings and further tune hyperparameters</a:t>
            </a:r>
            <a:endParaRPr/>
          </a:p>
        </p:txBody>
      </p:sp>
      <p:pic>
        <p:nvPicPr>
          <p:cNvPr id="386" name="Google Shape;386;p36" title="Screenshot 2025-04-15 at 11.57.53 AM.png"/>
          <p:cNvPicPr preferRelativeResize="0"/>
          <p:nvPr/>
        </p:nvPicPr>
        <p:blipFill>
          <a:blip r:embed="rId3">
            <a:alphaModFix/>
          </a:blip>
          <a:stretch>
            <a:fillRect/>
          </a:stretch>
        </p:blipFill>
        <p:spPr>
          <a:xfrm>
            <a:off x="4169500" y="1662950"/>
            <a:ext cx="4974500" cy="181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7"/>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8"/>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Contributions</a:t>
            </a:r>
            <a:endParaRPr/>
          </a:p>
        </p:txBody>
      </p:sp>
      <p:sp>
        <p:nvSpPr>
          <p:cNvPr id="397" name="Google Shape;397;p38"/>
          <p:cNvSpPr txBox="1"/>
          <p:nvPr>
            <p:ph idx="1" type="body"/>
          </p:nvPr>
        </p:nvSpPr>
        <p:spPr>
          <a:xfrm>
            <a:off x="219443" y="1152475"/>
            <a:ext cx="8719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Thrishna Bhandari - Data Processing and Exploratory Data Analysis</a:t>
            </a:r>
            <a:endParaRPr/>
          </a:p>
          <a:p>
            <a:pPr indent="0" lvl="0" marL="0" rtl="0" algn="l">
              <a:spcBef>
                <a:spcPts val="1200"/>
              </a:spcBef>
              <a:spcAft>
                <a:spcPts val="0"/>
              </a:spcAft>
              <a:buNone/>
            </a:pPr>
            <a:r>
              <a:rPr lang="en"/>
              <a:t>Kevin Yi - Data Processing, CNN and Transformer Modelings, Write ups. </a:t>
            </a:r>
            <a:endParaRPr/>
          </a:p>
          <a:p>
            <a:pPr indent="0" lvl="0" marL="0" rtl="0" algn="l">
              <a:spcBef>
                <a:spcPts val="1200"/>
              </a:spcBef>
              <a:spcAft>
                <a:spcPts val="0"/>
              </a:spcAft>
              <a:buNone/>
            </a:pPr>
            <a:r>
              <a:rPr lang="en"/>
              <a:t>Kritin Nandish - Baseline Model, One Hot Encodings, Embedded Model</a:t>
            </a:r>
            <a:endParaRPr/>
          </a:p>
          <a:p>
            <a:pPr indent="0" lvl="0" marL="0" rtl="0" algn="l">
              <a:spcBef>
                <a:spcPts val="1200"/>
              </a:spcBef>
              <a:spcAft>
                <a:spcPts val="1200"/>
              </a:spcAft>
              <a:buNone/>
            </a:pPr>
            <a:r>
              <a:rPr lang="en"/>
              <a:t>Patrick Abousleiman - Write Up and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txBox="1"/>
          <p:nvPr>
            <p:ph type="title"/>
          </p:nvPr>
        </p:nvSpPr>
        <p:spPr>
          <a:xfrm>
            <a:off x="311700" y="445025"/>
            <a:ext cx="505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NeurIPS Paper Checklist Guidelines</a:t>
            </a:r>
            <a:endParaRPr/>
          </a:p>
        </p:txBody>
      </p:sp>
      <p:sp>
        <p:nvSpPr>
          <p:cNvPr id="403" name="Google Shape;403;p39"/>
          <p:cNvSpPr txBox="1"/>
          <p:nvPr>
            <p:ph idx="1" type="body"/>
          </p:nvPr>
        </p:nvSpPr>
        <p:spPr>
          <a:xfrm>
            <a:off x="219450" y="1152475"/>
            <a:ext cx="4038000" cy="38721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AutoNum type="arabicPeriod"/>
            </a:pPr>
            <a:r>
              <a:t/>
            </a:r>
            <a:endParaRPr/>
          </a:p>
          <a:p>
            <a:pPr indent="-310832" lvl="1" marL="914400" rtl="0" algn="l">
              <a:spcBef>
                <a:spcPts val="0"/>
              </a:spcBef>
              <a:spcAft>
                <a:spcPts val="0"/>
              </a:spcAft>
              <a:buSzPct val="100000"/>
              <a:buAutoNum type="alphaLcPeriod"/>
            </a:pPr>
            <a:r>
              <a:rPr lang="en"/>
              <a:t>Yes</a:t>
            </a:r>
            <a:endParaRPr/>
          </a:p>
          <a:p>
            <a:pPr indent="-310832" lvl="1" marL="914400" rtl="0" algn="l">
              <a:spcBef>
                <a:spcPts val="0"/>
              </a:spcBef>
              <a:spcAft>
                <a:spcPts val="0"/>
              </a:spcAft>
              <a:buSzPct val="100000"/>
              <a:buAutoNum type="alphaLcPeriod"/>
            </a:pPr>
            <a:r>
              <a:rPr lang="en"/>
              <a:t>Yes</a:t>
            </a:r>
            <a:endParaRPr/>
          </a:p>
          <a:p>
            <a:pPr indent="-310832" lvl="1" marL="914400" rtl="0" algn="l">
              <a:spcBef>
                <a:spcPts val="0"/>
              </a:spcBef>
              <a:spcAft>
                <a:spcPts val="0"/>
              </a:spcAft>
              <a:buSzPct val="100000"/>
              <a:buAutoNum type="alphaLcPeriod"/>
            </a:pPr>
            <a:r>
              <a:rPr lang="en"/>
              <a:t>No</a:t>
            </a:r>
            <a:endParaRPr/>
          </a:p>
          <a:p>
            <a:pPr indent="-310832" lvl="1" marL="914400" rtl="0" algn="l">
              <a:spcBef>
                <a:spcPts val="0"/>
              </a:spcBef>
              <a:spcAft>
                <a:spcPts val="0"/>
              </a:spcAft>
              <a:buSzPct val="100000"/>
              <a:buAutoNum type="alphaLcPeriod"/>
            </a:pPr>
            <a:r>
              <a:rPr lang="en"/>
              <a:t>Yes</a:t>
            </a:r>
            <a:endParaRPr/>
          </a:p>
          <a:p>
            <a:pPr indent="-334327" lvl="0" marL="457200" rtl="0" algn="l">
              <a:spcBef>
                <a:spcPts val="0"/>
              </a:spcBef>
              <a:spcAft>
                <a:spcPts val="0"/>
              </a:spcAft>
              <a:buSzPct val="100000"/>
              <a:buAutoNum type="arabicPeriod"/>
            </a:pPr>
            <a:r>
              <a:rPr lang="en"/>
              <a:t>N/A</a:t>
            </a:r>
            <a:endParaRPr/>
          </a:p>
          <a:p>
            <a:pPr indent="-334327" lvl="0" marL="457200" rtl="0" algn="l">
              <a:spcBef>
                <a:spcPts val="0"/>
              </a:spcBef>
              <a:spcAft>
                <a:spcPts val="0"/>
              </a:spcAft>
              <a:buSzPct val="100000"/>
              <a:buAutoNum type="arabicPeriod"/>
            </a:pPr>
            <a:r>
              <a:t/>
            </a:r>
            <a:endParaRPr/>
          </a:p>
          <a:p>
            <a:pPr indent="-310832" lvl="1" marL="914400" rtl="0" algn="l">
              <a:spcBef>
                <a:spcPts val="0"/>
              </a:spcBef>
              <a:spcAft>
                <a:spcPts val="0"/>
              </a:spcAft>
              <a:buSzPct val="100000"/>
              <a:buAutoNum type="alphaLcPeriod"/>
            </a:pPr>
            <a:r>
              <a:rPr lang="en"/>
              <a:t>Yes</a:t>
            </a:r>
            <a:endParaRPr/>
          </a:p>
          <a:p>
            <a:pPr indent="-310832" lvl="1" marL="914400" rtl="0" algn="l">
              <a:spcBef>
                <a:spcPts val="0"/>
              </a:spcBef>
              <a:spcAft>
                <a:spcPts val="0"/>
              </a:spcAft>
              <a:buSzPct val="100000"/>
              <a:buAutoNum type="alphaLcPeriod"/>
            </a:pPr>
            <a:r>
              <a:rPr lang="en"/>
              <a:t>Yes</a:t>
            </a:r>
            <a:endParaRPr/>
          </a:p>
          <a:p>
            <a:pPr indent="-310832" lvl="1" marL="914400" rtl="0" algn="l">
              <a:spcBef>
                <a:spcPts val="0"/>
              </a:spcBef>
              <a:spcAft>
                <a:spcPts val="0"/>
              </a:spcAft>
              <a:buSzPct val="100000"/>
              <a:buAutoNum type="alphaLcPeriod"/>
            </a:pPr>
            <a:r>
              <a:rPr lang="en"/>
              <a:t>No</a:t>
            </a:r>
            <a:endParaRPr/>
          </a:p>
          <a:p>
            <a:pPr indent="-310832" lvl="1" marL="914400" rtl="0" algn="l">
              <a:spcBef>
                <a:spcPts val="0"/>
              </a:spcBef>
              <a:spcAft>
                <a:spcPts val="0"/>
              </a:spcAft>
              <a:buSzPct val="100000"/>
              <a:buAutoNum type="alphaLcPeriod"/>
            </a:pPr>
            <a:r>
              <a:rPr lang="en"/>
              <a:t>Yes</a:t>
            </a:r>
            <a:endParaRPr/>
          </a:p>
          <a:p>
            <a:pPr indent="-334327" lvl="0" marL="457200" rtl="0" algn="l">
              <a:spcBef>
                <a:spcPts val="0"/>
              </a:spcBef>
              <a:spcAft>
                <a:spcPts val="0"/>
              </a:spcAft>
              <a:buSzPct val="100000"/>
              <a:buAutoNum type="arabicPeriod"/>
            </a:pPr>
            <a:r>
              <a:t/>
            </a:r>
            <a:endParaRPr/>
          </a:p>
          <a:p>
            <a:pPr indent="-310832" lvl="1" marL="914400" rtl="0" algn="l">
              <a:spcBef>
                <a:spcPts val="0"/>
              </a:spcBef>
              <a:spcAft>
                <a:spcPts val="0"/>
              </a:spcAft>
              <a:buSzPct val="100000"/>
              <a:buAutoNum type="alphaLcPeriod"/>
            </a:pPr>
            <a:r>
              <a:rPr lang="en"/>
              <a:t>Yes</a:t>
            </a:r>
            <a:endParaRPr/>
          </a:p>
          <a:p>
            <a:pPr indent="-310832" lvl="1" marL="914400" rtl="0" algn="l">
              <a:spcBef>
                <a:spcPts val="0"/>
              </a:spcBef>
              <a:spcAft>
                <a:spcPts val="0"/>
              </a:spcAft>
              <a:buSzPct val="100000"/>
              <a:buAutoNum type="alphaLcPeriod"/>
            </a:pPr>
            <a:r>
              <a:rPr lang="en"/>
              <a:t>Yes</a:t>
            </a:r>
            <a:endParaRPr/>
          </a:p>
          <a:p>
            <a:pPr indent="-310832" lvl="1" marL="914400" rtl="0" algn="l">
              <a:spcBef>
                <a:spcPts val="0"/>
              </a:spcBef>
              <a:spcAft>
                <a:spcPts val="0"/>
              </a:spcAft>
              <a:buSzPct val="100000"/>
              <a:buAutoNum type="alphaLcPeriod"/>
            </a:pPr>
            <a:r>
              <a:rPr lang="en"/>
              <a:t>No</a:t>
            </a:r>
            <a:endParaRPr/>
          </a:p>
          <a:p>
            <a:pPr indent="-310832" lvl="1" marL="914400" rtl="0" algn="l">
              <a:spcBef>
                <a:spcPts val="0"/>
              </a:spcBef>
              <a:spcAft>
                <a:spcPts val="0"/>
              </a:spcAft>
              <a:buSzPct val="100000"/>
              <a:buAutoNum type="alphaLcPeriod"/>
            </a:pPr>
            <a:r>
              <a:rPr lang="en"/>
              <a:t>No</a:t>
            </a:r>
            <a:endParaRPr/>
          </a:p>
          <a:p>
            <a:pPr indent="-310832" lvl="1" marL="914400" rtl="0" algn="l">
              <a:spcBef>
                <a:spcPts val="0"/>
              </a:spcBef>
              <a:spcAft>
                <a:spcPts val="0"/>
              </a:spcAft>
              <a:buSzPct val="100000"/>
              <a:buAutoNum type="alphaLcPeriod"/>
            </a:pPr>
            <a:r>
              <a:rPr lang="en"/>
              <a:t>Yes</a:t>
            </a:r>
            <a:endParaRPr/>
          </a:p>
          <a:p>
            <a:pPr indent="-334327" lvl="0" marL="457200" rtl="0" algn="l">
              <a:spcBef>
                <a:spcPts val="0"/>
              </a:spcBef>
              <a:spcAft>
                <a:spcPts val="0"/>
              </a:spcAft>
              <a:buSzPct val="100000"/>
              <a:buAutoNum type="arabicPeriod"/>
            </a:pPr>
            <a:r>
              <a:rPr lang="en"/>
              <a:t>N/A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0"/>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&amp; Citations</a:t>
            </a:r>
            <a:endParaRPr/>
          </a:p>
        </p:txBody>
      </p:sp>
      <p:sp>
        <p:nvSpPr>
          <p:cNvPr id="409" name="Google Shape;409;p40"/>
          <p:cNvSpPr txBox="1"/>
          <p:nvPr>
            <p:ph idx="1" type="body"/>
          </p:nvPr>
        </p:nvSpPr>
        <p:spPr>
          <a:xfrm>
            <a:off x="219456" y="1152475"/>
            <a:ext cx="4038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u="sng">
                <a:solidFill>
                  <a:srgbClr val="1155CC"/>
                </a:solidFill>
                <a:hlinkClick r:id="rId3">
                  <a:extLst>
                    <a:ext uri="{A12FA001-AC4F-418D-AE19-62706E023703}">
                      <ahyp:hlinkClr val="tx"/>
                    </a:ext>
                  </a:extLst>
                </a:hlinkClick>
              </a:rPr>
              <a:t>https://www.statista.com/chart/33087/vacationers-who-booked-various-accommodation-types/</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u="sng">
                <a:solidFill>
                  <a:srgbClr val="1155CC"/>
                </a:solidFill>
                <a:hlinkClick r:id="rId4">
                  <a:extLst>
                    <a:ext uri="{A12FA001-AC4F-418D-AE19-62706E023703}">
                      <ahyp:hlinkClr val="tx"/>
                    </a:ext>
                  </a:extLst>
                </a:hlinkClick>
              </a:rPr>
              <a:t>https://ir.tripadvisor.com/news-releases/news-release-details/travelers-push-tripadvisor-past-1-billion-reviews-opinions</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u="sng">
                <a:solidFill>
                  <a:srgbClr val="3D85C6"/>
                </a:solidFill>
                <a:hlinkClick r:id="rId5">
                  <a:extLst>
                    <a:ext uri="{A12FA001-AC4F-418D-AE19-62706E023703}">
                      <ahyp:hlinkClr val="tx"/>
                    </a:ext>
                  </a:extLst>
                </a:hlinkClick>
              </a:rPr>
              <a:t>https://www.mara-solutions.com/</a:t>
            </a:r>
            <a:endParaRPr sz="1100">
              <a:solidFill>
                <a:srgbClr val="3D85C6"/>
              </a:solidFill>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1200"/>
              </a:spcAft>
              <a:buNone/>
            </a:pPr>
            <a:r>
              <a:t/>
            </a:r>
            <a:endParaRPr/>
          </a:p>
        </p:txBody>
      </p:sp>
      <p:sp>
        <p:nvSpPr>
          <p:cNvPr id="410" name="Google Shape;410;p40"/>
          <p:cNvSpPr/>
          <p:nvPr>
            <p:ph idx="2" type="pic"/>
          </p:nvPr>
        </p:nvSpPr>
        <p:spPr>
          <a:xfrm>
            <a:off x="4572000" y="0"/>
            <a:ext cx="4572000" cy="5143500"/>
          </a:xfrm>
          <a:prstGeom prst="rect">
            <a:avLst/>
          </a:prstGeom>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59" name="Google Shape;159;p26"/>
          <p:cNvSpPr txBox="1"/>
          <p:nvPr>
            <p:ph idx="1" type="body"/>
          </p:nvPr>
        </p:nvSpPr>
        <p:spPr>
          <a:xfrm>
            <a:off x="219456" y="1152475"/>
            <a:ext cx="40380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b="1" lang="en"/>
              <a:t>Question:</a:t>
            </a:r>
            <a:r>
              <a:rPr lang="en"/>
              <a:t> Can we create a model that will accurately predict whether a hotel rating is positive or negative?</a:t>
            </a:r>
            <a:endParaRPr/>
          </a:p>
          <a:p>
            <a:pPr indent="-317182" lvl="0" marL="457200" rtl="0" algn="l">
              <a:spcBef>
                <a:spcPts val="0"/>
              </a:spcBef>
              <a:spcAft>
                <a:spcPts val="0"/>
              </a:spcAft>
              <a:buSzPct val="100000"/>
              <a:buChar char="●"/>
            </a:pPr>
            <a:r>
              <a:rPr b="1" lang="en"/>
              <a:t>Motivation:</a:t>
            </a:r>
            <a:r>
              <a:rPr lang="en"/>
              <a:t> Hotels are the most </a:t>
            </a:r>
            <a:r>
              <a:rPr lang="en"/>
              <a:t>popular travel accommodations and hotel ratings lack standardization</a:t>
            </a:r>
            <a:endParaRPr/>
          </a:p>
          <a:p>
            <a:pPr indent="-317182" lvl="0" marL="457200" rtl="0" algn="l">
              <a:spcBef>
                <a:spcPts val="0"/>
              </a:spcBef>
              <a:spcAft>
                <a:spcPts val="0"/>
              </a:spcAft>
              <a:buSzPct val="100000"/>
              <a:buChar char="●"/>
            </a:pPr>
            <a:r>
              <a:rPr b="1" lang="en"/>
              <a:t>Existing Work: </a:t>
            </a:r>
            <a:r>
              <a:rPr lang="en"/>
              <a:t>AI generated responses to hotel reviews</a:t>
            </a:r>
            <a:endParaRPr/>
          </a:p>
          <a:p>
            <a:pPr indent="-317182" lvl="0" marL="457200" rtl="0" algn="l">
              <a:spcBef>
                <a:spcPts val="0"/>
              </a:spcBef>
              <a:spcAft>
                <a:spcPts val="0"/>
              </a:spcAft>
              <a:buSzPct val="100000"/>
              <a:buChar char="●"/>
            </a:pPr>
            <a:r>
              <a:rPr b="1" lang="en"/>
              <a:t>Approach: </a:t>
            </a:r>
            <a:r>
              <a:rPr lang="en"/>
              <a:t>We will build several models using different techniques to find the one with the highest classification accuracy</a:t>
            </a:r>
            <a:endParaRPr/>
          </a:p>
          <a:p>
            <a:pPr indent="-317182" lvl="0" marL="457200" rtl="0" algn="l">
              <a:spcBef>
                <a:spcPts val="0"/>
              </a:spcBef>
              <a:spcAft>
                <a:spcPts val="0"/>
              </a:spcAft>
              <a:buSzPct val="100000"/>
              <a:buChar char="●"/>
            </a:pPr>
            <a:r>
              <a:rPr b="1" lang="en"/>
              <a:t>Results:</a:t>
            </a:r>
            <a:r>
              <a:rPr lang="en"/>
              <a:t> We created several strong models with high classification precision, recall, and AUC</a:t>
            </a:r>
            <a:endParaRPr/>
          </a:p>
        </p:txBody>
      </p:sp>
      <p:pic>
        <p:nvPicPr>
          <p:cNvPr id="160" name="Google Shape;160;p26" title="Screenshot 2025-04-13 at 8.50.28 PM.png"/>
          <p:cNvPicPr preferRelativeResize="0"/>
          <p:nvPr/>
        </p:nvPicPr>
        <p:blipFill>
          <a:blip r:embed="rId3">
            <a:alphaModFix/>
          </a:blip>
          <a:stretch>
            <a:fillRect/>
          </a:stretch>
        </p:blipFill>
        <p:spPr>
          <a:xfrm>
            <a:off x="4257456" y="1345800"/>
            <a:ext cx="4581743" cy="24519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Overview</a:t>
            </a:r>
            <a:endParaRPr/>
          </a:p>
        </p:txBody>
      </p:sp>
      <p:sp>
        <p:nvSpPr>
          <p:cNvPr id="166" name="Google Shape;166;p27"/>
          <p:cNvSpPr txBox="1"/>
          <p:nvPr>
            <p:ph idx="1" type="body"/>
          </p:nvPr>
        </p:nvSpPr>
        <p:spPr>
          <a:xfrm>
            <a:off x="219456" y="1152475"/>
            <a:ext cx="4038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TripAdvisor dataset from Kaggle</a:t>
            </a:r>
            <a:endParaRPr/>
          </a:p>
          <a:p>
            <a:pPr indent="-317500" lvl="1" marL="914400" rtl="0" algn="l">
              <a:spcBef>
                <a:spcPts val="0"/>
              </a:spcBef>
              <a:spcAft>
                <a:spcPts val="0"/>
              </a:spcAft>
              <a:buSzPts val="1400"/>
              <a:buChar char="○"/>
            </a:pPr>
            <a:r>
              <a:rPr lang="en"/>
              <a:t>Users provide reviews for hotel experience on locations and provide numeric reading from 1-5 stars</a:t>
            </a:r>
            <a:endParaRPr/>
          </a:p>
          <a:p>
            <a:pPr indent="-317500" lvl="1" marL="914400" rtl="0" algn="l">
              <a:spcBef>
                <a:spcPts val="0"/>
              </a:spcBef>
              <a:spcAft>
                <a:spcPts val="0"/>
              </a:spcAft>
              <a:buSzPts val="1400"/>
              <a:buChar char="○"/>
            </a:pPr>
            <a:r>
              <a:rPr lang="en"/>
              <a:t>2 features, 20,491 rows:</a:t>
            </a:r>
            <a:br>
              <a:rPr lang="en"/>
            </a:br>
            <a:r>
              <a:rPr lang="en"/>
              <a:t>	1. User </a:t>
            </a:r>
            <a:r>
              <a:rPr b="1" lang="en"/>
              <a:t>review</a:t>
            </a:r>
            <a:r>
              <a:rPr lang="en"/>
              <a:t> (string)</a:t>
            </a:r>
            <a:br>
              <a:rPr lang="en"/>
            </a:br>
            <a:r>
              <a:rPr lang="en"/>
              <a:t>	2. User </a:t>
            </a:r>
            <a:r>
              <a:rPr b="1" lang="en"/>
              <a:t>rating</a:t>
            </a:r>
            <a:r>
              <a:rPr lang="en"/>
              <a:t> (numeric) </a:t>
            </a:r>
            <a:endParaRPr/>
          </a:p>
          <a:p>
            <a:pPr indent="-342900" lvl="0" marL="457200" rtl="0" algn="l">
              <a:spcBef>
                <a:spcPts val="0"/>
              </a:spcBef>
              <a:spcAft>
                <a:spcPts val="0"/>
              </a:spcAft>
              <a:buSzPts val="1800"/>
              <a:buChar char="●"/>
            </a:pPr>
            <a:r>
              <a:rPr lang="en"/>
              <a:t>Objective: Predict if a hotel review is positive (rating of 4+) or negative (rating of 3 or below) based on user review</a:t>
            </a:r>
            <a:endParaRPr/>
          </a:p>
        </p:txBody>
      </p:sp>
      <p:pic>
        <p:nvPicPr>
          <p:cNvPr id="167" name="Google Shape;167;p27" title="Screenshot 2025-04-14 at 2.20.20 PM.png"/>
          <p:cNvPicPr preferRelativeResize="0"/>
          <p:nvPr>
            <p:ph idx="2" type="pic"/>
          </p:nvPr>
        </p:nvPicPr>
        <p:blipFill rotWithShape="1">
          <a:blip r:embed="rId3">
            <a:alphaModFix/>
          </a:blip>
          <a:srcRect b="0" l="0" r="0" t="0"/>
          <a:stretch/>
        </p:blipFill>
        <p:spPr>
          <a:xfrm>
            <a:off x="4257450" y="847825"/>
            <a:ext cx="4533074" cy="36710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p:nvPr/>
        </p:nvSpPr>
        <p:spPr>
          <a:xfrm>
            <a:off x="4155275" y="-8025"/>
            <a:ext cx="4988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2500">
              <a:solidFill>
                <a:schemeClr val="lt1"/>
              </a:solidFill>
            </a:endParaRPr>
          </a:p>
        </p:txBody>
      </p:sp>
      <p:sp>
        <p:nvSpPr>
          <p:cNvPr id="173" name="Google Shape;173;p28"/>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174" name="Google Shape;174;p28"/>
          <p:cNvSpPr txBox="1"/>
          <p:nvPr>
            <p:ph idx="1" type="body"/>
          </p:nvPr>
        </p:nvSpPr>
        <p:spPr>
          <a:xfrm>
            <a:off x="0" y="1017725"/>
            <a:ext cx="4036200" cy="3933600"/>
          </a:xfrm>
          <a:prstGeom prst="rect">
            <a:avLst/>
          </a:prstGeom>
        </p:spPr>
        <p:txBody>
          <a:bodyPr anchorCtr="0" anchor="t" bIns="91425" lIns="91425" spcFirstLastPara="1" rIns="91425" wrap="square" tIns="91425">
            <a:noAutofit/>
          </a:bodyPr>
          <a:lstStyle/>
          <a:p>
            <a:pPr indent="-304800" lvl="0" marL="457200" rtl="0" algn="l">
              <a:lnSpc>
                <a:spcPct val="95000"/>
              </a:lnSpc>
              <a:spcBef>
                <a:spcPts val="0"/>
              </a:spcBef>
              <a:spcAft>
                <a:spcPts val="0"/>
              </a:spcAft>
              <a:buSzPts val="1200"/>
              <a:buChar char="●"/>
            </a:pPr>
            <a:r>
              <a:rPr b="1" lang="en" sz="1200"/>
              <a:t>Preprocessing steps:</a:t>
            </a:r>
            <a:endParaRPr b="1" sz="1200"/>
          </a:p>
          <a:p>
            <a:pPr indent="-304800" lvl="1" marL="914400" rtl="0" algn="l">
              <a:lnSpc>
                <a:spcPct val="95000"/>
              </a:lnSpc>
              <a:spcBef>
                <a:spcPts val="0"/>
              </a:spcBef>
              <a:spcAft>
                <a:spcPts val="0"/>
              </a:spcAft>
              <a:buSzPts val="1200"/>
              <a:buChar char="○"/>
            </a:pPr>
            <a:r>
              <a:rPr lang="en" sz="1200"/>
              <a:t>Imported data</a:t>
            </a:r>
            <a:endParaRPr sz="1200"/>
          </a:p>
          <a:p>
            <a:pPr indent="-304800" lvl="1" marL="914400" rtl="0" algn="l">
              <a:lnSpc>
                <a:spcPct val="95000"/>
              </a:lnSpc>
              <a:spcBef>
                <a:spcPts val="0"/>
              </a:spcBef>
              <a:spcAft>
                <a:spcPts val="0"/>
              </a:spcAft>
              <a:buSzPts val="1200"/>
              <a:buChar char="○"/>
            </a:pPr>
            <a:r>
              <a:rPr lang="en" sz="1200"/>
              <a:t>Checked for null/missing values</a:t>
            </a:r>
            <a:endParaRPr sz="1200"/>
          </a:p>
          <a:p>
            <a:pPr indent="-304800" lvl="0" marL="457200" rtl="0" algn="l">
              <a:lnSpc>
                <a:spcPct val="95000"/>
              </a:lnSpc>
              <a:spcBef>
                <a:spcPts val="0"/>
              </a:spcBef>
              <a:spcAft>
                <a:spcPts val="0"/>
              </a:spcAft>
              <a:buSzPts val="1200"/>
              <a:buChar char="●"/>
            </a:pPr>
            <a:r>
              <a:rPr b="1" lang="en" sz="1200"/>
              <a:t>Feature Engineering</a:t>
            </a:r>
            <a:endParaRPr b="1" sz="1200"/>
          </a:p>
          <a:p>
            <a:pPr indent="-304800" lvl="1" marL="914400" rtl="0" algn="l">
              <a:lnSpc>
                <a:spcPct val="95000"/>
              </a:lnSpc>
              <a:spcBef>
                <a:spcPts val="0"/>
              </a:spcBef>
              <a:spcAft>
                <a:spcPts val="0"/>
              </a:spcAft>
              <a:buSzPts val="1200"/>
              <a:buChar char="○"/>
            </a:pPr>
            <a:r>
              <a:rPr lang="en" sz="1200"/>
              <a:t>Convert all text to lowercase</a:t>
            </a:r>
            <a:endParaRPr sz="1200"/>
          </a:p>
          <a:p>
            <a:pPr indent="-304800" lvl="1" marL="914400" rtl="0" algn="l">
              <a:lnSpc>
                <a:spcPct val="95000"/>
              </a:lnSpc>
              <a:spcBef>
                <a:spcPts val="0"/>
              </a:spcBef>
              <a:spcAft>
                <a:spcPts val="0"/>
              </a:spcAft>
              <a:buSzPts val="1200"/>
              <a:buChar char="○"/>
            </a:pPr>
            <a:r>
              <a:rPr lang="en" sz="1200"/>
              <a:t>Extract emoticons + clean</a:t>
            </a:r>
            <a:endParaRPr sz="1200"/>
          </a:p>
          <a:p>
            <a:pPr indent="-304800" lvl="1" marL="914400" rtl="0" algn="l">
              <a:lnSpc>
                <a:spcPct val="95000"/>
              </a:lnSpc>
              <a:spcBef>
                <a:spcPts val="0"/>
              </a:spcBef>
              <a:spcAft>
                <a:spcPts val="0"/>
              </a:spcAft>
              <a:buSzPts val="1200"/>
              <a:buChar char="○"/>
            </a:pPr>
            <a:r>
              <a:rPr lang="en" sz="1200"/>
              <a:t>Remove non-word characters</a:t>
            </a:r>
            <a:endParaRPr sz="1200"/>
          </a:p>
          <a:p>
            <a:pPr indent="-304800" lvl="1" marL="914400" rtl="0" algn="l">
              <a:lnSpc>
                <a:spcPct val="95000"/>
              </a:lnSpc>
              <a:spcBef>
                <a:spcPts val="0"/>
              </a:spcBef>
              <a:spcAft>
                <a:spcPts val="0"/>
              </a:spcAft>
              <a:buSzPts val="1200"/>
              <a:buChar char="○"/>
            </a:pPr>
            <a:r>
              <a:rPr lang="en" sz="1200"/>
              <a:t>Handle contractions</a:t>
            </a:r>
            <a:endParaRPr sz="1200"/>
          </a:p>
          <a:p>
            <a:pPr indent="-304800" lvl="2" marL="1371600" rtl="0" algn="l">
              <a:lnSpc>
                <a:spcPct val="95000"/>
              </a:lnSpc>
              <a:spcBef>
                <a:spcPts val="0"/>
              </a:spcBef>
              <a:spcAft>
                <a:spcPts val="0"/>
              </a:spcAft>
              <a:buSzPts val="1200"/>
              <a:buChar char="■"/>
            </a:pPr>
            <a:r>
              <a:rPr lang="en" sz="1200"/>
              <a:t>Expand contractions to full length words (can’t -&gt; cannot)</a:t>
            </a:r>
            <a:endParaRPr sz="1200"/>
          </a:p>
          <a:p>
            <a:pPr indent="-304800" lvl="1" marL="914400" rtl="0" algn="l">
              <a:lnSpc>
                <a:spcPct val="95000"/>
              </a:lnSpc>
              <a:spcBef>
                <a:spcPts val="0"/>
              </a:spcBef>
              <a:spcAft>
                <a:spcPts val="0"/>
              </a:spcAft>
              <a:buSzPts val="1200"/>
              <a:buChar char="○"/>
            </a:pPr>
            <a:r>
              <a:rPr lang="en" sz="1200"/>
              <a:t>Tokenize data with </a:t>
            </a:r>
            <a:r>
              <a:rPr lang="en" sz="1200">
                <a:highlight>
                  <a:srgbClr val="FFFFFF"/>
                </a:highlight>
              </a:rPr>
              <a:t>5000 most common words</a:t>
            </a:r>
            <a:endParaRPr sz="1200">
              <a:highlight>
                <a:srgbClr val="FFFFFF"/>
              </a:highlight>
            </a:endParaRPr>
          </a:p>
          <a:p>
            <a:pPr indent="-304800" lvl="1" marL="914400" rtl="0" algn="l">
              <a:lnSpc>
                <a:spcPct val="95000"/>
              </a:lnSpc>
              <a:spcBef>
                <a:spcPts val="0"/>
              </a:spcBef>
              <a:spcAft>
                <a:spcPts val="0"/>
              </a:spcAft>
              <a:buSzPts val="1200"/>
              <a:buChar char="○"/>
            </a:pPr>
            <a:r>
              <a:rPr lang="en" sz="1200">
                <a:highlight>
                  <a:srgbClr val="FFFFFF"/>
                </a:highlight>
              </a:rPr>
              <a:t>Padded data to length of 1000 characters</a:t>
            </a:r>
            <a:br>
              <a:rPr lang="en" sz="1200">
                <a:highlight>
                  <a:srgbClr val="FFFFFF"/>
                </a:highlight>
              </a:rPr>
            </a:br>
            <a:endParaRPr sz="1200">
              <a:highlight>
                <a:srgbClr val="FFFFFF"/>
              </a:highlight>
            </a:endParaRPr>
          </a:p>
          <a:p>
            <a:pPr indent="-304800" lvl="0" marL="457200" rtl="0" algn="l">
              <a:lnSpc>
                <a:spcPct val="95000"/>
              </a:lnSpc>
              <a:spcBef>
                <a:spcPts val="0"/>
              </a:spcBef>
              <a:spcAft>
                <a:spcPts val="0"/>
              </a:spcAft>
              <a:buSzPts val="1200"/>
              <a:buChar char="●"/>
            </a:pPr>
            <a:r>
              <a:rPr b="1" lang="en" sz="1200"/>
              <a:t>Data Split:</a:t>
            </a:r>
            <a:endParaRPr b="1" sz="1200"/>
          </a:p>
          <a:p>
            <a:pPr indent="-304800" lvl="1" marL="914400" rtl="0" algn="l">
              <a:lnSpc>
                <a:spcPct val="95000"/>
              </a:lnSpc>
              <a:spcBef>
                <a:spcPts val="0"/>
              </a:spcBef>
              <a:spcAft>
                <a:spcPts val="0"/>
              </a:spcAft>
              <a:buSzPts val="1200"/>
              <a:buChar char="○"/>
            </a:pPr>
            <a:r>
              <a:rPr b="1" lang="en" sz="1200"/>
              <a:t>Positive Labels: </a:t>
            </a:r>
            <a:br>
              <a:rPr lang="en" sz="1200"/>
            </a:br>
            <a:r>
              <a:rPr lang="en" sz="1200"/>
              <a:t>Reviews with Rating 4 or 5 → </a:t>
            </a:r>
            <a:r>
              <a:rPr lang="en" sz="1200" u="sng"/>
              <a:t>Label = 1</a:t>
            </a:r>
            <a:endParaRPr sz="1200" u="sng"/>
          </a:p>
          <a:p>
            <a:pPr indent="-304800" lvl="1" marL="914400" rtl="0" algn="l">
              <a:lnSpc>
                <a:spcPct val="95000"/>
              </a:lnSpc>
              <a:spcBef>
                <a:spcPts val="0"/>
              </a:spcBef>
              <a:spcAft>
                <a:spcPts val="0"/>
              </a:spcAft>
              <a:buSzPts val="1200"/>
              <a:buChar char="○"/>
            </a:pPr>
            <a:r>
              <a:rPr b="1" lang="en" sz="1200"/>
              <a:t>Negative Labels: </a:t>
            </a:r>
            <a:br>
              <a:rPr b="1" lang="en" sz="1200"/>
            </a:br>
            <a:r>
              <a:rPr lang="en" sz="1200"/>
              <a:t>Reviews with Rating 1, 2, or 3 → </a:t>
            </a:r>
            <a:r>
              <a:rPr lang="en" sz="1200" u="sng"/>
              <a:t>Label = 0</a:t>
            </a:r>
            <a:endParaRPr sz="1200" u="sng"/>
          </a:p>
          <a:p>
            <a:pPr indent="-304800" lvl="1" marL="914400" rtl="0" algn="l">
              <a:lnSpc>
                <a:spcPct val="95000"/>
              </a:lnSpc>
              <a:spcBef>
                <a:spcPts val="0"/>
              </a:spcBef>
              <a:spcAft>
                <a:spcPts val="0"/>
              </a:spcAft>
              <a:buSzPts val="1200"/>
              <a:buChar char="○"/>
            </a:pPr>
            <a:r>
              <a:rPr b="1" lang="en" sz="1200"/>
              <a:t>Training-Testing-Validation split:</a:t>
            </a:r>
            <a:r>
              <a:rPr lang="en" sz="1200"/>
              <a:t> 60</a:t>
            </a:r>
            <a:r>
              <a:rPr lang="en" sz="1200"/>
              <a:t>-20-20%</a:t>
            </a:r>
            <a:endParaRPr sz="1200"/>
          </a:p>
        </p:txBody>
      </p:sp>
      <p:pic>
        <p:nvPicPr>
          <p:cNvPr id="175" name="Google Shape;175;p28" title="Screenshot 2025-04-14 at 7.39.20 PM.png"/>
          <p:cNvPicPr preferRelativeResize="0"/>
          <p:nvPr/>
        </p:nvPicPr>
        <p:blipFill>
          <a:blip r:embed="rId3">
            <a:alphaModFix/>
          </a:blip>
          <a:stretch>
            <a:fillRect/>
          </a:stretch>
        </p:blipFill>
        <p:spPr>
          <a:xfrm>
            <a:off x="5178950" y="217950"/>
            <a:ext cx="3202551" cy="2478675"/>
          </a:xfrm>
          <a:prstGeom prst="rect">
            <a:avLst/>
          </a:prstGeom>
          <a:noFill/>
          <a:ln>
            <a:noFill/>
          </a:ln>
        </p:spPr>
      </p:pic>
      <p:pic>
        <p:nvPicPr>
          <p:cNvPr id="176" name="Google Shape;176;p28" title="Screenshot 2025-04-14 at 10.54.06 PM.png"/>
          <p:cNvPicPr preferRelativeResize="0"/>
          <p:nvPr/>
        </p:nvPicPr>
        <p:blipFill rotWithShape="1">
          <a:blip r:embed="rId4">
            <a:alphaModFix/>
          </a:blip>
          <a:srcRect b="0" l="2257" r="0" t="50724"/>
          <a:stretch/>
        </p:blipFill>
        <p:spPr>
          <a:xfrm>
            <a:off x="6705262" y="2858800"/>
            <a:ext cx="2332551" cy="2050690"/>
          </a:xfrm>
          <a:prstGeom prst="rect">
            <a:avLst/>
          </a:prstGeom>
          <a:noFill/>
          <a:ln>
            <a:noFill/>
          </a:ln>
        </p:spPr>
      </p:pic>
      <p:pic>
        <p:nvPicPr>
          <p:cNvPr id="177" name="Google Shape;177;p28" title="Screenshot 2025-04-14 at 10.54.06 PM.png"/>
          <p:cNvPicPr preferRelativeResize="0"/>
          <p:nvPr/>
        </p:nvPicPr>
        <p:blipFill rotWithShape="1">
          <a:blip r:embed="rId4">
            <a:alphaModFix/>
          </a:blip>
          <a:srcRect b="50409" l="1133" r="1124" t="0"/>
          <a:stretch/>
        </p:blipFill>
        <p:spPr>
          <a:xfrm>
            <a:off x="4261438" y="2858800"/>
            <a:ext cx="2332561" cy="2050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1: The Baseline</a:t>
            </a:r>
            <a:endParaRPr/>
          </a:p>
        </p:txBody>
      </p:sp>
      <p:sp>
        <p:nvSpPr>
          <p:cNvPr id="183" name="Google Shape;183;p29"/>
          <p:cNvSpPr txBox="1"/>
          <p:nvPr>
            <p:ph idx="1" type="body"/>
          </p:nvPr>
        </p:nvSpPr>
        <p:spPr>
          <a:xfrm>
            <a:off x="219456" y="1152475"/>
            <a:ext cx="4038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Implemented a baseline model with our majority class</a:t>
            </a:r>
            <a:endParaRPr/>
          </a:p>
          <a:p>
            <a:pPr indent="-342900" lvl="0" marL="457200" rtl="0" algn="l">
              <a:spcBef>
                <a:spcPts val="0"/>
              </a:spcBef>
              <a:spcAft>
                <a:spcPts val="0"/>
              </a:spcAft>
              <a:buSzPts val="1800"/>
              <a:buChar char="●"/>
            </a:pPr>
            <a:r>
              <a:rPr lang="en"/>
              <a:t>We chose positive reviews (classification of 1)</a:t>
            </a:r>
            <a:endParaRPr/>
          </a:p>
          <a:p>
            <a:pPr indent="-342900" lvl="0" marL="457200" rtl="0" algn="l">
              <a:spcBef>
                <a:spcPts val="0"/>
              </a:spcBef>
              <a:spcAft>
                <a:spcPts val="0"/>
              </a:spcAft>
              <a:buSzPts val="1800"/>
              <a:buChar char="●"/>
            </a:pPr>
            <a:r>
              <a:rPr lang="en">
                <a:highlight>
                  <a:srgbClr val="FFFFFF"/>
                </a:highlight>
              </a:rPr>
              <a:t>Metrics to Beat:</a:t>
            </a:r>
            <a:endParaRPr>
              <a:highlight>
                <a:srgbClr val="FFFFFF"/>
              </a:highlight>
            </a:endParaRPr>
          </a:p>
          <a:p>
            <a:pPr indent="-317500" lvl="1" marL="914400" rtl="0" algn="l">
              <a:spcBef>
                <a:spcPts val="0"/>
              </a:spcBef>
              <a:spcAft>
                <a:spcPts val="0"/>
              </a:spcAft>
              <a:buSzPts val="1400"/>
              <a:buChar char="○"/>
            </a:pPr>
            <a:r>
              <a:rPr lang="en">
                <a:highlight>
                  <a:srgbClr val="FFFFFF"/>
                </a:highlight>
              </a:rPr>
              <a:t> Precision: 0.7272, Recall: 1.0000, AUC: 0.5000</a:t>
            </a:r>
            <a:endParaRPr/>
          </a:p>
        </p:txBody>
      </p:sp>
      <p:sp>
        <p:nvSpPr>
          <p:cNvPr id="184" name="Google Shape;184;p29"/>
          <p:cNvSpPr/>
          <p:nvPr>
            <p:ph idx="2" type="pic"/>
          </p:nvPr>
        </p:nvSpPr>
        <p:spPr>
          <a:xfrm>
            <a:off x="4572000" y="0"/>
            <a:ext cx="4572000" cy="5143500"/>
          </a:xfrm>
          <a:prstGeom prst="rect">
            <a:avLst/>
          </a:prstGeom>
        </p:spPr>
      </p:sp>
      <p:pic>
        <p:nvPicPr>
          <p:cNvPr id="185" name="Google Shape;185;p29"/>
          <p:cNvPicPr preferRelativeResize="0"/>
          <p:nvPr/>
        </p:nvPicPr>
        <p:blipFill>
          <a:blip r:embed="rId3">
            <a:alphaModFix/>
          </a:blip>
          <a:stretch>
            <a:fillRect/>
          </a:stretch>
        </p:blipFill>
        <p:spPr>
          <a:xfrm>
            <a:off x="4640937" y="1390550"/>
            <a:ext cx="4434126" cy="1973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2: One-Hot Encoding </a:t>
            </a:r>
            <a:endParaRPr/>
          </a:p>
        </p:txBody>
      </p:sp>
      <p:sp>
        <p:nvSpPr>
          <p:cNvPr id="191" name="Google Shape;191;p30"/>
          <p:cNvSpPr txBox="1"/>
          <p:nvPr>
            <p:ph idx="1" type="body"/>
          </p:nvPr>
        </p:nvSpPr>
        <p:spPr>
          <a:xfrm>
            <a:off x="219456" y="1017725"/>
            <a:ext cx="4038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Parameters: </a:t>
            </a:r>
            <a:endParaRPr/>
          </a:p>
          <a:p>
            <a:pPr indent="-317500" lvl="1" marL="914400" rtl="0" algn="l">
              <a:spcBef>
                <a:spcPts val="0"/>
              </a:spcBef>
              <a:spcAft>
                <a:spcPts val="0"/>
              </a:spcAft>
              <a:buSzPts val="1400"/>
              <a:buChar char="○"/>
            </a:pPr>
            <a:r>
              <a:rPr lang="en"/>
              <a:t>Limited Vocab: 1000 (due to memory issues)</a:t>
            </a:r>
            <a:endParaRPr/>
          </a:p>
          <a:p>
            <a:pPr indent="-317500" lvl="1" marL="914400" rtl="0" algn="l">
              <a:spcBef>
                <a:spcPts val="0"/>
              </a:spcBef>
              <a:spcAft>
                <a:spcPts val="0"/>
              </a:spcAft>
              <a:buSzPts val="1400"/>
              <a:buChar char="○"/>
            </a:pPr>
            <a:r>
              <a:rPr lang="en"/>
              <a:t>Max length had to be set to 100</a:t>
            </a:r>
            <a:endParaRPr/>
          </a:p>
          <a:p>
            <a:pPr indent="-317500" lvl="1" marL="914400" rtl="0" algn="l">
              <a:spcBef>
                <a:spcPts val="0"/>
              </a:spcBef>
              <a:spcAft>
                <a:spcPts val="0"/>
              </a:spcAft>
              <a:buSzPts val="1400"/>
              <a:buChar char="○"/>
            </a:pPr>
            <a:r>
              <a:rPr lang="en"/>
              <a:t>Batch size: 32</a:t>
            </a:r>
            <a:endParaRPr/>
          </a:p>
          <a:p>
            <a:pPr indent="-317500" lvl="1" marL="914400" rtl="0" algn="l">
              <a:spcBef>
                <a:spcPts val="0"/>
              </a:spcBef>
              <a:spcAft>
                <a:spcPts val="0"/>
              </a:spcAft>
              <a:buSzPts val="1400"/>
              <a:buChar char="○"/>
            </a:pPr>
            <a:r>
              <a:rPr lang="en"/>
              <a:t>Epochs: 10</a:t>
            </a:r>
            <a:endParaRPr/>
          </a:p>
          <a:p>
            <a:pPr indent="-342900" lvl="0" marL="457200" rtl="0" algn="l">
              <a:spcBef>
                <a:spcPts val="0"/>
              </a:spcBef>
              <a:spcAft>
                <a:spcPts val="0"/>
              </a:spcAft>
              <a:buSzPts val="1800"/>
              <a:buChar char="●"/>
            </a:pPr>
            <a:r>
              <a:rPr lang="en"/>
              <a:t>Our threshold was set to 0.5</a:t>
            </a:r>
            <a:endParaRPr/>
          </a:p>
          <a:p>
            <a:pPr indent="-317500" lvl="1" marL="914400" rtl="0" algn="l">
              <a:spcBef>
                <a:spcPts val="0"/>
              </a:spcBef>
              <a:spcAft>
                <a:spcPts val="0"/>
              </a:spcAft>
              <a:buSzPts val="1400"/>
              <a:buChar char="○"/>
            </a:pPr>
            <a:r>
              <a:rPr lang="en"/>
              <a:t>Under 0.5 was negative reviews</a:t>
            </a:r>
            <a:endParaRPr/>
          </a:p>
          <a:p>
            <a:pPr indent="-317500" lvl="1" marL="914400" rtl="0" algn="l">
              <a:spcBef>
                <a:spcPts val="0"/>
              </a:spcBef>
              <a:spcAft>
                <a:spcPts val="0"/>
              </a:spcAft>
              <a:buSzPts val="1400"/>
              <a:buChar char="○"/>
            </a:pPr>
            <a:r>
              <a:rPr lang="en"/>
              <a:t>Over 0.5 was positive reviews</a:t>
            </a:r>
            <a:endParaRPr/>
          </a:p>
        </p:txBody>
      </p:sp>
      <p:sp>
        <p:nvSpPr>
          <p:cNvPr id="192" name="Google Shape;192;p30"/>
          <p:cNvSpPr/>
          <p:nvPr>
            <p:ph idx="2" type="pic"/>
          </p:nvPr>
        </p:nvSpPr>
        <p:spPr>
          <a:xfrm>
            <a:off x="4572000" y="0"/>
            <a:ext cx="4572000" cy="5143500"/>
          </a:xfrm>
          <a:prstGeom prst="rect">
            <a:avLst/>
          </a:prstGeom>
        </p:spPr>
      </p:sp>
      <p:pic>
        <p:nvPicPr>
          <p:cNvPr id="193" name="Google Shape;193;p30"/>
          <p:cNvPicPr preferRelativeResize="0"/>
          <p:nvPr/>
        </p:nvPicPr>
        <p:blipFill rotWithShape="1">
          <a:blip r:embed="rId3">
            <a:alphaModFix/>
          </a:blip>
          <a:srcRect b="0" l="-2940" r="50614" t="-2239"/>
          <a:stretch/>
        </p:blipFill>
        <p:spPr>
          <a:xfrm>
            <a:off x="4348550" y="0"/>
            <a:ext cx="4729850" cy="2603250"/>
          </a:xfrm>
          <a:prstGeom prst="rect">
            <a:avLst/>
          </a:prstGeom>
          <a:noFill/>
          <a:ln>
            <a:noFill/>
          </a:ln>
        </p:spPr>
      </p:pic>
      <p:pic>
        <p:nvPicPr>
          <p:cNvPr id="194" name="Google Shape;194;p30"/>
          <p:cNvPicPr preferRelativeResize="0"/>
          <p:nvPr/>
        </p:nvPicPr>
        <p:blipFill rotWithShape="1">
          <a:blip r:embed="rId3">
            <a:alphaModFix/>
          </a:blip>
          <a:srcRect b="0" l="49997" r="1224" t="-2207"/>
          <a:stretch/>
        </p:blipFill>
        <p:spPr>
          <a:xfrm>
            <a:off x="4619400" y="2603250"/>
            <a:ext cx="4458999" cy="2540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3: Embeddings</a:t>
            </a:r>
            <a:endParaRPr/>
          </a:p>
        </p:txBody>
      </p:sp>
      <p:sp>
        <p:nvSpPr>
          <p:cNvPr id="200" name="Google Shape;200;p31"/>
          <p:cNvSpPr txBox="1"/>
          <p:nvPr>
            <p:ph idx="1" type="body"/>
          </p:nvPr>
        </p:nvSpPr>
        <p:spPr>
          <a:xfrm>
            <a:off x="219456" y="1152475"/>
            <a:ext cx="40380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Parameters: </a:t>
            </a:r>
            <a:endParaRPr/>
          </a:p>
          <a:p>
            <a:pPr indent="-317500" lvl="1" marL="914400" rtl="0" algn="l">
              <a:spcBef>
                <a:spcPts val="0"/>
              </a:spcBef>
              <a:spcAft>
                <a:spcPts val="0"/>
              </a:spcAft>
              <a:buSzPts val="1400"/>
              <a:buChar char="○"/>
            </a:pPr>
            <a:r>
              <a:rPr lang="en"/>
              <a:t>Vocab size: 5000</a:t>
            </a:r>
            <a:endParaRPr/>
          </a:p>
          <a:p>
            <a:pPr indent="-317500" lvl="1" marL="914400" rtl="0" algn="l">
              <a:spcBef>
                <a:spcPts val="0"/>
              </a:spcBef>
              <a:spcAft>
                <a:spcPts val="0"/>
              </a:spcAft>
              <a:buSzPts val="1400"/>
              <a:buChar char="○"/>
            </a:pPr>
            <a:r>
              <a:rPr lang="en"/>
              <a:t>Sequence length: 1000</a:t>
            </a:r>
            <a:endParaRPr/>
          </a:p>
          <a:p>
            <a:pPr indent="-317500" lvl="1" marL="914400" rtl="0" algn="l">
              <a:spcBef>
                <a:spcPts val="0"/>
              </a:spcBef>
              <a:spcAft>
                <a:spcPts val="0"/>
              </a:spcAft>
              <a:buSzPts val="1400"/>
              <a:buChar char="○"/>
            </a:pPr>
            <a:r>
              <a:rPr lang="en"/>
              <a:t>Batch size: 32</a:t>
            </a:r>
            <a:endParaRPr/>
          </a:p>
          <a:p>
            <a:pPr indent="-317500" lvl="1" marL="914400" rtl="0" algn="l">
              <a:spcBef>
                <a:spcPts val="0"/>
              </a:spcBef>
              <a:spcAft>
                <a:spcPts val="0"/>
              </a:spcAft>
              <a:buSzPts val="1400"/>
              <a:buChar char="○"/>
            </a:pPr>
            <a:r>
              <a:rPr lang="en"/>
              <a:t>Epochs: 10</a:t>
            </a:r>
            <a:endParaRPr/>
          </a:p>
          <a:p>
            <a:pPr indent="-342900" lvl="0" marL="457200" rtl="0" algn="l">
              <a:spcBef>
                <a:spcPts val="0"/>
              </a:spcBef>
              <a:spcAft>
                <a:spcPts val="0"/>
              </a:spcAft>
              <a:buSzPts val="1800"/>
              <a:buChar char="●"/>
            </a:pPr>
            <a:r>
              <a:rPr lang="en"/>
              <a:t>We saw great improvement in this model over the one-hot encoding</a:t>
            </a:r>
            <a:endParaRPr/>
          </a:p>
          <a:p>
            <a:pPr indent="-342900" lvl="0" marL="457200" rtl="0" algn="l">
              <a:spcBef>
                <a:spcPts val="0"/>
              </a:spcBef>
              <a:spcAft>
                <a:spcPts val="0"/>
              </a:spcAft>
              <a:buSzPts val="1800"/>
              <a:buChar char="●"/>
            </a:pPr>
            <a:r>
              <a:rPr lang="en"/>
              <a:t>Metrics: </a:t>
            </a:r>
            <a:endParaRPr/>
          </a:p>
          <a:p>
            <a:pPr indent="-342900" lvl="1" marL="914400" rtl="0" algn="l">
              <a:spcBef>
                <a:spcPts val="0"/>
              </a:spcBef>
              <a:spcAft>
                <a:spcPts val="0"/>
              </a:spcAft>
              <a:buSzPts val="1800"/>
              <a:buChar char="○"/>
            </a:pPr>
            <a:r>
              <a:rPr lang="en">
                <a:highlight>
                  <a:srgbClr val="FFFFFF"/>
                </a:highlight>
              </a:rPr>
              <a:t>Test Loss: 0.34144753217697144</a:t>
            </a:r>
            <a:endParaRPr>
              <a:highlight>
                <a:srgbClr val="FFFFFF"/>
              </a:highlight>
            </a:endParaRPr>
          </a:p>
          <a:p>
            <a:pPr indent="-342900" lvl="1" marL="914400" rtl="0" algn="l">
              <a:spcBef>
                <a:spcPts val="0"/>
              </a:spcBef>
              <a:spcAft>
                <a:spcPts val="0"/>
              </a:spcAft>
              <a:buSzPts val="1800"/>
              <a:buChar char="○"/>
            </a:pPr>
            <a:r>
              <a:rPr lang="en">
                <a:highlight>
                  <a:srgbClr val="FFFFFF"/>
                </a:highlight>
              </a:rPr>
              <a:t>Test recall: 1.0</a:t>
            </a:r>
            <a:endParaRPr>
              <a:highlight>
                <a:srgbClr val="FFFFFF"/>
              </a:highlight>
            </a:endParaRPr>
          </a:p>
          <a:p>
            <a:pPr indent="-342900" lvl="1" marL="914400" rtl="0" algn="l">
              <a:spcBef>
                <a:spcPts val="0"/>
              </a:spcBef>
              <a:spcAft>
                <a:spcPts val="0"/>
              </a:spcAft>
              <a:buSzPts val="1800"/>
              <a:buChar char="○"/>
            </a:pPr>
            <a:r>
              <a:rPr lang="en">
                <a:highlight>
                  <a:srgbClr val="FFFFFF"/>
                </a:highlight>
              </a:rPr>
              <a:t>Test AUC: 0.9263582229614258</a:t>
            </a:r>
            <a:endParaRPr>
              <a:highlight>
                <a:srgbClr val="FFFFFF"/>
              </a:highlight>
            </a:endParaRPr>
          </a:p>
          <a:p>
            <a:pPr indent="-342900" lvl="1" marL="914400" rtl="0" algn="l">
              <a:lnSpc>
                <a:spcPct val="110795"/>
              </a:lnSpc>
              <a:spcBef>
                <a:spcPts val="0"/>
              </a:spcBef>
              <a:spcAft>
                <a:spcPts val="0"/>
              </a:spcAft>
              <a:buSzPts val="1800"/>
              <a:buChar char="○"/>
            </a:pPr>
            <a:r>
              <a:rPr lang="en">
                <a:highlight>
                  <a:srgbClr val="FFFFFF"/>
                </a:highlight>
              </a:rPr>
              <a:t>Test Precision: 0.9216826558113098</a:t>
            </a:r>
            <a:endParaRPr sz="1800"/>
          </a:p>
        </p:txBody>
      </p:sp>
      <p:sp>
        <p:nvSpPr>
          <p:cNvPr id="201" name="Google Shape;201;p31"/>
          <p:cNvSpPr/>
          <p:nvPr>
            <p:ph idx="2" type="pic"/>
          </p:nvPr>
        </p:nvSpPr>
        <p:spPr>
          <a:xfrm>
            <a:off x="4572000" y="0"/>
            <a:ext cx="4572000" cy="5143500"/>
          </a:xfrm>
          <a:prstGeom prst="rect">
            <a:avLst/>
          </a:prstGeom>
        </p:spPr>
      </p:sp>
      <p:pic>
        <p:nvPicPr>
          <p:cNvPr id="202" name="Google Shape;202;p31"/>
          <p:cNvPicPr preferRelativeResize="0"/>
          <p:nvPr/>
        </p:nvPicPr>
        <p:blipFill rotWithShape="1">
          <a:blip r:embed="rId3">
            <a:alphaModFix/>
          </a:blip>
          <a:srcRect b="0" l="0" r="50000" t="0"/>
          <a:stretch/>
        </p:blipFill>
        <p:spPr>
          <a:xfrm>
            <a:off x="4572000" y="0"/>
            <a:ext cx="4571999" cy="2655725"/>
          </a:xfrm>
          <a:prstGeom prst="rect">
            <a:avLst/>
          </a:prstGeom>
          <a:noFill/>
          <a:ln>
            <a:noFill/>
          </a:ln>
        </p:spPr>
      </p:pic>
      <p:pic>
        <p:nvPicPr>
          <p:cNvPr id="203" name="Google Shape;203;p31"/>
          <p:cNvPicPr preferRelativeResize="0"/>
          <p:nvPr/>
        </p:nvPicPr>
        <p:blipFill rotWithShape="1">
          <a:blip r:embed="rId3">
            <a:alphaModFix/>
          </a:blip>
          <a:srcRect b="0" l="50595" r="0" t="0"/>
          <a:stretch/>
        </p:blipFill>
        <p:spPr>
          <a:xfrm>
            <a:off x="4572000" y="2655725"/>
            <a:ext cx="4544849" cy="2487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p:nvPr/>
        </p:nvSpPr>
        <p:spPr>
          <a:xfrm>
            <a:off x="2296935" y="2611507"/>
            <a:ext cx="118500" cy="2319300"/>
          </a:xfrm>
          <a:prstGeom prst="downArrow">
            <a:avLst>
              <a:gd fmla="val 50000" name="adj1"/>
              <a:gd fmla="val 50000" name="adj2"/>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32"/>
          <p:cNvSpPr txBox="1"/>
          <p:nvPr>
            <p:ph type="title"/>
          </p:nvPr>
        </p:nvSpPr>
        <p:spPr>
          <a:xfrm>
            <a:off x="311700" y="445025"/>
            <a:ext cx="417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4: CNN</a:t>
            </a:r>
            <a:endParaRPr/>
          </a:p>
        </p:txBody>
      </p:sp>
      <p:sp>
        <p:nvSpPr>
          <p:cNvPr id="210" name="Google Shape;210;p32"/>
          <p:cNvSpPr/>
          <p:nvPr/>
        </p:nvSpPr>
        <p:spPr>
          <a:xfrm>
            <a:off x="1188175" y="2444051"/>
            <a:ext cx="2292900" cy="16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Input </a:t>
            </a:r>
            <a:endParaRPr b="1"/>
          </a:p>
        </p:txBody>
      </p:sp>
      <p:sp>
        <p:nvSpPr>
          <p:cNvPr id="211" name="Google Shape;211;p32"/>
          <p:cNvSpPr/>
          <p:nvPr/>
        </p:nvSpPr>
        <p:spPr>
          <a:xfrm>
            <a:off x="1528265" y="2720138"/>
            <a:ext cx="1619700" cy="16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Embedding: 64 </a:t>
            </a:r>
            <a:endParaRPr b="1"/>
          </a:p>
        </p:txBody>
      </p:sp>
      <p:sp>
        <p:nvSpPr>
          <p:cNvPr id="212" name="Google Shape;212;p32"/>
          <p:cNvSpPr/>
          <p:nvPr/>
        </p:nvSpPr>
        <p:spPr>
          <a:xfrm>
            <a:off x="2044066" y="3038971"/>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32"/>
          <p:cNvSpPr/>
          <p:nvPr/>
        </p:nvSpPr>
        <p:spPr>
          <a:xfrm>
            <a:off x="2179808" y="3138582"/>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2"/>
          <p:cNvSpPr/>
          <p:nvPr/>
        </p:nvSpPr>
        <p:spPr>
          <a:xfrm>
            <a:off x="2315550" y="3238193"/>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2"/>
          <p:cNvSpPr/>
          <p:nvPr/>
        </p:nvSpPr>
        <p:spPr>
          <a:xfrm>
            <a:off x="2451292" y="3337804"/>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32"/>
          <p:cNvSpPr/>
          <p:nvPr/>
        </p:nvSpPr>
        <p:spPr>
          <a:xfrm>
            <a:off x="2179808" y="3038971"/>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32"/>
          <p:cNvSpPr/>
          <p:nvPr/>
        </p:nvSpPr>
        <p:spPr>
          <a:xfrm>
            <a:off x="2315550" y="3238193"/>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32"/>
          <p:cNvSpPr/>
          <p:nvPr/>
        </p:nvSpPr>
        <p:spPr>
          <a:xfrm>
            <a:off x="2044066" y="3337804"/>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32"/>
          <p:cNvSpPr/>
          <p:nvPr/>
        </p:nvSpPr>
        <p:spPr>
          <a:xfrm>
            <a:off x="2451292" y="3238193"/>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32"/>
          <p:cNvSpPr/>
          <p:nvPr/>
        </p:nvSpPr>
        <p:spPr>
          <a:xfrm>
            <a:off x="2044066" y="3138582"/>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32"/>
          <p:cNvSpPr/>
          <p:nvPr/>
        </p:nvSpPr>
        <p:spPr>
          <a:xfrm>
            <a:off x="2451292" y="3238193"/>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32"/>
          <p:cNvSpPr/>
          <p:nvPr/>
        </p:nvSpPr>
        <p:spPr>
          <a:xfrm>
            <a:off x="2179808" y="3238193"/>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2"/>
          <p:cNvSpPr/>
          <p:nvPr/>
        </p:nvSpPr>
        <p:spPr>
          <a:xfrm>
            <a:off x="2315550" y="3337804"/>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2"/>
          <p:cNvSpPr/>
          <p:nvPr/>
        </p:nvSpPr>
        <p:spPr>
          <a:xfrm>
            <a:off x="2044066" y="3238193"/>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32"/>
          <p:cNvSpPr/>
          <p:nvPr/>
        </p:nvSpPr>
        <p:spPr>
          <a:xfrm>
            <a:off x="2179808" y="3337804"/>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32"/>
          <p:cNvSpPr/>
          <p:nvPr/>
        </p:nvSpPr>
        <p:spPr>
          <a:xfrm>
            <a:off x="2315550" y="3138582"/>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32"/>
          <p:cNvSpPr/>
          <p:nvPr/>
        </p:nvSpPr>
        <p:spPr>
          <a:xfrm>
            <a:off x="2315550" y="3038971"/>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32"/>
          <p:cNvSpPr/>
          <p:nvPr/>
        </p:nvSpPr>
        <p:spPr>
          <a:xfrm>
            <a:off x="2451292" y="3138582"/>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32"/>
          <p:cNvSpPr/>
          <p:nvPr/>
        </p:nvSpPr>
        <p:spPr>
          <a:xfrm>
            <a:off x="2451292" y="3038971"/>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32"/>
          <p:cNvSpPr txBox="1"/>
          <p:nvPr/>
        </p:nvSpPr>
        <p:spPr>
          <a:xfrm>
            <a:off x="2733581" y="3103900"/>
            <a:ext cx="22929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(4x4) kernel  x 12</a:t>
            </a:r>
            <a:endParaRPr sz="1200">
              <a:solidFill>
                <a:schemeClr val="dk1"/>
              </a:solidFill>
            </a:endParaRPr>
          </a:p>
        </p:txBody>
      </p:sp>
      <p:sp>
        <p:nvSpPr>
          <p:cNvPr id="231" name="Google Shape;231;p32"/>
          <p:cNvSpPr/>
          <p:nvPr/>
        </p:nvSpPr>
        <p:spPr>
          <a:xfrm>
            <a:off x="2133492" y="3613041"/>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32"/>
          <p:cNvSpPr/>
          <p:nvPr/>
        </p:nvSpPr>
        <p:spPr>
          <a:xfrm>
            <a:off x="2179797" y="3643925"/>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32"/>
          <p:cNvSpPr/>
          <p:nvPr/>
        </p:nvSpPr>
        <p:spPr>
          <a:xfrm>
            <a:off x="2219344" y="3671507"/>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32"/>
          <p:cNvSpPr/>
          <p:nvPr/>
        </p:nvSpPr>
        <p:spPr>
          <a:xfrm>
            <a:off x="2254193" y="3695691"/>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32"/>
          <p:cNvSpPr/>
          <p:nvPr/>
        </p:nvSpPr>
        <p:spPr>
          <a:xfrm>
            <a:off x="2307523" y="3723273"/>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32"/>
          <p:cNvSpPr/>
          <p:nvPr/>
        </p:nvSpPr>
        <p:spPr>
          <a:xfrm>
            <a:off x="2360786" y="3742947"/>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32"/>
          <p:cNvSpPr/>
          <p:nvPr/>
        </p:nvSpPr>
        <p:spPr>
          <a:xfrm>
            <a:off x="2403562" y="3766151"/>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32"/>
          <p:cNvSpPr/>
          <p:nvPr/>
        </p:nvSpPr>
        <p:spPr>
          <a:xfrm>
            <a:off x="2224410" y="4024884"/>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32"/>
          <p:cNvSpPr/>
          <p:nvPr/>
        </p:nvSpPr>
        <p:spPr>
          <a:xfrm>
            <a:off x="2264113" y="4074690"/>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32"/>
          <p:cNvSpPr/>
          <p:nvPr/>
        </p:nvSpPr>
        <p:spPr>
          <a:xfrm>
            <a:off x="2327820" y="4126456"/>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32"/>
          <p:cNvSpPr/>
          <p:nvPr/>
        </p:nvSpPr>
        <p:spPr>
          <a:xfrm>
            <a:off x="2360152" y="4165803"/>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2"/>
          <p:cNvSpPr/>
          <p:nvPr/>
        </p:nvSpPr>
        <p:spPr>
          <a:xfrm>
            <a:off x="2406668" y="4203844"/>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32"/>
          <p:cNvSpPr txBox="1"/>
          <p:nvPr/>
        </p:nvSpPr>
        <p:spPr>
          <a:xfrm>
            <a:off x="2733581" y="3571390"/>
            <a:ext cx="22929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Maxpooling 2</a:t>
            </a:r>
            <a:endParaRPr sz="1200">
              <a:solidFill>
                <a:schemeClr val="dk1"/>
              </a:solidFill>
            </a:endParaRPr>
          </a:p>
        </p:txBody>
      </p:sp>
      <p:sp>
        <p:nvSpPr>
          <p:cNvPr id="244" name="Google Shape;244;p32"/>
          <p:cNvSpPr txBox="1"/>
          <p:nvPr/>
        </p:nvSpPr>
        <p:spPr>
          <a:xfrm>
            <a:off x="2733581" y="4011117"/>
            <a:ext cx="22929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Dropout 30%</a:t>
            </a:r>
            <a:endParaRPr sz="1200">
              <a:solidFill>
                <a:schemeClr val="dk1"/>
              </a:solidFill>
            </a:endParaRPr>
          </a:p>
        </p:txBody>
      </p:sp>
      <p:sp>
        <p:nvSpPr>
          <p:cNvPr id="245" name="Google Shape;245;p32"/>
          <p:cNvSpPr/>
          <p:nvPr/>
        </p:nvSpPr>
        <p:spPr>
          <a:xfrm>
            <a:off x="2044066" y="4490029"/>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2"/>
          <p:cNvSpPr/>
          <p:nvPr/>
        </p:nvSpPr>
        <p:spPr>
          <a:xfrm>
            <a:off x="2179808" y="4490029"/>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32"/>
          <p:cNvSpPr/>
          <p:nvPr/>
        </p:nvSpPr>
        <p:spPr>
          <a:xfrm>
            <a:off x="2315550" y="4490029"/>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2"/>
          <p:cNvSpPr/>
          <p:nvPr/>
        </p:nvSpPr>
        <p:spPr>
          <a:xfrm>
            <a:off x="2451292" y="4490029"/>
            <a:ext cx="127800" cy="10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2"/>
          <p:cNvSpPr/>
          <p:nvPr/>
        </p:nvSpPr>
        <p:spPr>
          <a:xfrm>
            <a:off x="2587034" y="4490029"/>
            <a:ext cx="127800" cy="10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32"/>
          <p:cNvSpPr txBox="1"/>
          <p:nvPr/>
        </p:nvSpPr>
        <p:spPr>
          <a:xfrm>
            <a:off x="2733581" y="4395304"/>
            <a:ext cx="22929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Flatten</a:t>
            </a:r>
            <a:endParaRPr sz="1200">
              <a:solidFill>
                <a:schemeClr val="dk1"/>
              </a:solidFill>
            </a:endParaRPr>
          </a:p>
        </p:txBody>
      </p:sp>
      <p:sp>
        <p:nvSpPr>
          <p:cNvPr id="251" name="Google Shape;251;p32"/>
          <p:cNvSpPr/>
          <p:nvPr/>
        </p:nvSpPr>
        <p:spPr>
          <a:xfrm>
            <a:off x="2195262" y="4811575"/>
            <a:ext cx="321900" cy="20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32"/>
          <p:cNvSpPr txBox="1"/>
          <p:nvPr/>
        </p:nvSpPr>
        <p:spPr>
          <a:xfrm>
            <a:off x="2733581" y="4732128"/>
            <a:ext cx="19536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Sigmoid Classifier</a:t>
            </a:r>
            <a:endParaRPr sz="1200">
              <a:solidFill>
                <a:schemeClr val="dk1"/>
              </a:solidFill>
            </a:endParaRPr>
          </a:p>
        </p:txBody>
      </p:sp>
      <p:pic>
        <p:nvPicPr>
          <p:cNvPr id="253" name="Google Shape;253;p32"/>
          <p:cNvPicPr preferRelativeResize="0"/>
          <p:nvPr/>
        </p:nvPicPr>
        <p:blipFill>
          <a:blip r:embed="rId3">
            <a:alphaModFix/>
          </a:blip>
          <a:stretch>
            <a:fillRect/>
          </a:stretch>
        </p:blipFill>
        <p:spPr>
          <a:xfrm>
            <a:off x="5230174" y="83525"/>
            <a:ext cx="3838325" cy="2536200"/>
          </a:xfrm>
          <a:prstGeom prst="rect">
            <a:avLst/>
          </a:prstGeom>
          <a:solidFill>
            <a:schemeClr val="dk2"/>
          </a:solidFill>
          <a:ln>
            <a:noFill/>
          </a:ln>
        </p:spPr>
      </p:pic>
      <p:pic>
        <p:nvPicPr>
          <p:cNvPr id="254" name="Google Shape;254;p32"/>
          <p:cNvPicPr preferRelativeResize="0"/>
          <p:nvPr/>
        </p:nvPicPr>
        <p:blipFill>
          <a:blip r:embed="rId4">
            <a:alphaModFix/>
          </a:blip>
          <a:stretch>
            <a:fillRect/>
          </a:stretch>
        </p:blipFill>
        <p:spPr>
          <a:xfrm>
            <a:off x="5229600" y="2741850"/>
            <a:ext cx="3838325" cy="2393625"/>
          </a:xfrm>
          <a:prstGeom prst="rect">
            <a:avLst/>
          </a:prstGeom>
          <a:solidFill>
            <a:schemeClr val="dk2"/>
          </a:solidFill>
          <a:ln>
            <a:noFill/>
          </a:ln>
        </p:spPr>
      </p:pic>
      <p:graphicFrame>
        <p:nvGraphicFramePr>
          <p:cNvPr id="255" name="Google Shape;255;p32"/>
          <p:cNvGraphicFramePr/>
          <p:nvPr/>
        </p:nvGraphicFramePr>
        <p:xfrm>
          <a:off x="570263" y="1173450"/>
          <a:ext cx="3000000" cy="3000000"/>
        </p:xfrm>
        <a:graphic>
          <a:graphicData uri="http://schemas.openxmlformats.org/drawingml/2006/table">
            <a:tbl>
              <a:tblPr>
                <a:noFill/>
                <a:tableStyleId>{57AB7969-195C-4442-B831-55C7FE8FE73D}</a:tableStyleId>
              </a:tblPr>
              <a:tblGrid>
                <a:gridCol w="863150"/>
                <a:gridCol w="850275"/>
                <a:gridCol w="716425"/>
                <a:gridCol w="699175"/>
                <a:gridCol w="789600"/>
              </a:tblGrid>
              <a:tr h="334850">
                <a:tc>
                  <a:txBody>
                    <a:bodyPr/>
                    <a:lstStyle/>
                    <a:p>
                      <a:pPr indent="0" lvl="0" marL="0" rtl="0" algn="l">
                        <a:spcBef>
                          <a:spcPts val="0"/>
                        </a:spcBef>
                        <a:spcAft>
                          <a:spcPts val="0"/>
                        </a:spcAft>
                        <a:buNone/>
                      </a:pPr>
                      <a:r>
                        <a:rPr lang="en" sz="1200"/>
                        <a:t>Vocab Size</a:t>
                      </a:r>
                      <a:endParaRPr sz="1200"/>
                    </a:p>
                  </a:txBody>
                  <a:tcPr marT="91425" marB="91425" marR="91425" marL="91425"/>
                </a:tc>
                <a:tc>
                  <a:txBody>
                    <a:bodyPr/>
                    <a:lstStyle/>
                    <a:p>
                      <a:pPr indent="0" lvl="0" marL="0" rtl="0" algn="l">
                        <a:spcBef>
                          <a:spcPts val="0"/>
                        </a:spcBef>
                        <a:spcAft>
                          <a:spcPts val="0"/>
                        </a:spcAft>
                        <a:buNone/>
                      </a:pPr>
                      <a:r>
                        <a:rPr lang="en" sz="1200"/>
                        <a:t>Review Length</a:t>
                      </a:r>
                      <a:endParaRPr sz="1200"/>
                    </a:p>
                  </a:txBody>
                  <a:tcPr marT="91425" marB="91425" marR="91425" marL="91425"/>
                </a:tc>
                <a:tc>
                  <a:txBody>
                    <a:bodyPr/>
                    <a:lstStyle/>
                    <a:p>
                      <a:pPr indent="0" lvl="0" marL="0" rtl="0" algn="l">
                        <a:spcBef>
                          <a:spcPts val="0"/>
                        </a:spcBef>
                        <a:spcAft>
                          <a:spcPts val="0"/>
                        </a:spcAft>
                        <a:buNone/>
                      </a:pPr>
                      <a:r>
                        <a:rPr lang="en" sz="1200"/>
                        <a:t>Epoch</a:t>
                      </a:r>
                      <a:endParaRPr sz="1200"/>
                    </a:p>
                  </a:txBody>
                  <a:tcPr marT="91425" marB="91425" marR="91425" marL="91425"/>
                </a:tc>
                <a:tc>
                  <a:txBody>
                    <a:bodyPr/>
                    <a:lstStyle/>
                    <a:p>
                      <a:pPr indent="0" lvl="0" marL="0" rtl="0" algn="l">
                        <a:spcBef>
                          <a:spcPts val="0"/>
                        </a:spcBef>
                        <a:spcAft>
                          <a:spcPts val="0"/>
                        </a:spcAft>
                        <a:buNone/>
                      </a:pPr>
                      <a:r>
                        <a:rPr lang="en" sz="1200"/>
                        <a:t>Batch Size</a:t>
                      </a:r>
                      <a:endParaRPr sz="1200"/>
                    </a:p>
                  </a:txBody>
                  <a:tcPr marT="91425" marB="91425" marR="91425" marL="91425"/>
                </a:tc>
                <a:tc>
                  <a:txBody>
                    <a:bodyPr/>
                    <a:lstStyle/>
                    <a:p>
                      <a:pPr indent="0" lvl="0" marL="0" rtl="0" algn="l">
                        <a:spcBef>
                          <a:spcPts val="0"/>
                        </a:spcBef>
                        <a:spcAft>
                          <a:spcPts val="0"/>
                        </a:spcAft>
                        <a:buNone/>
                      </a:pPr>
                      <a:r>
                        <a:rPr lang="en" sz="1200"/>
                        <a:t>Learning Rate</a:t>
                      </a:r>
                      <a:endParaRPr sz="1200"/>
                    </a:p>
                  </a:txBody>
                  <a:tcPr marT="91425" marB="91425" marR="91425" marL="91425"/>
                </a:tc>
              </a:tr>
              <a:tr h="334850">
                <a:tc>
                  <a:txBody>
                    <a:bodyPr/>
                    <a:lstStyle/>
                    <a:p>
                      <a:pPr indent="0" lvl="0" marL="0" rtl="0" algn="l">
                        <a:spcBef>
                          <a:spcPts val="0"/>
                        </a:spcBef>
                        <a:spcAft>
                          <a:spcPts val="0"/>
                        </a:spcAft>
                        <a:buNone/>
                      </a:pPr>
                      <a:r>
                        <a:rPr lang="en" sz="1200"/>
                        <a:t>5000</a:t>
                      </a:r>
                      <a:endParaRPr sz="1200"/>
                    </a:p>
                  </a:txBody>
                  <a:tcPr marT="91425" marB="91425" marR="91425" marL="91425"/>
                </a:tc>
                <a:tc>
                  <a:txBody>
                    <a:bodyPr/>
                    <a:lstStyle/>
                    <a:p>
                      <a:pPr indent="0" lvl="0" marL="0" rtl="0" algn="l">
                        <a:spcBef>
                          <a:spcPts val="0"/>
                        </a:spcBef>
                        <a:spcAft>
                          <a:spcPts val="0"/>
                        </a:spcAft>
                        <a:buNone/>
                      </a:pPr>
                      <a:r>
                        <a:rPr lang="en" sz="1200"/>
                        <a:t>1000</a:t>
                      </a:r>
                      <a:endParaRPr sz="1200"/>
                    </a:p>
                  </a:txBody>
                  <a:tcPr marT="91425" marB="91425" marR="91425" marL="91425"/>
                </a:tc>
                <a:tc>
                  <a:txBody>
                    <a:bodyPr/>
                    <a:lstStyle/>
                    <a:p>
                      <a:pPr indent="0" lvl="0" marL="0" rtl="0" algn="l">
                        <a:spcBef>
                          <a:spcPts val="0"/>
                        </a:spcBef>
                        <a:spcAft>
                          <a:spcPts val="0"/>
                        </a:spcAft>
                        <a:buNone/>
                      </a:pPr>
                      <a:r>
                        <a:rPr lang="en" sz="1200"/>
                        <a:t>10</a:t>
                      </a:r>
                      <a:endParaRPr sz="1200"/>
                    </a:p>
                  </a:txBody>
                  <a:tcPr marT="91425" marB="91425" marR="91425" marL="91425"/>
                </a:tc>
                <a:tc>
                  <a:txBody>
                    <a:bodyPr/>
                    <a:lstStyle/>
                    <a:p>
                      <a:pPr indent="0" lvl="0" marL="0" rtl="0" algn="l">
                        <a:spcBef>
                          <a:spcPts val="0"/>
                        </a:spcBef>
                        <a:spcAft>
                          <a:spcPts val="0"/>
                        </a:spcAft>
                        <a:buNone/>
                      </a:pPr>
                      <a:r>
                        <a:rPr lang="en" sz="1200"/>
                        <a:t>32</a:t>
                      </a:r>
                      <a:endParaRPr sz="1200"/>
                    </a:p>
                  </a:txBody>
                  <a:tcPr marT="91425" marB="91425" marR="91425" marL="91425"/>
                </a:tc>
                <a:tc>
                  <a:txBody>
                    <a:bodyPr/>
                    <a:lstStyle/>
                    <a:p>
                      <a:pPr indent="0" lvl="0" marL="0" rtl="0" algn="l">
                        <a:spcBef>
                          <a:spcPts val="0"/>
                        </a:spcBef>
                        <a:spcAft>
                          <a:spcPts val="0"/>
                        </a:spcAft>
                        <a:buNone/>
                      </a:pPr>
                      <a:r>
                        <a:rPr lang="en" sz="1200"/>
                        <a:t>.001</a:t>
                      </a:r>
                      <a:endParaRPr sz="12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p:nvPr/>
        </p:nvSpPr>
        <p:spPr>
          <a:xfrm>
            <a:off x="1046549" y="2683194"/>
            <a:ext cx="130500" cy="2273400"/>
          </a:xfrm>
          <a:prstGeom prst="downArrow">
            <a:avLst>
              <a:gd fmla="val 50000" name="adj1"/>
              <a:gd fmla="val 50000" name="adj2"/>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33"/>
          <p:cNvSpPr/>
          <p:nvPr/>
        </p:nvSpPr>
        <p:spPr>
          <a:xfrm>
            <a:off x="3156793" y="2601398"/>
            <a:ext cx="130500" cy="2348400"/>
          </a:xfrm>
          <a:prstGeom prst="downArrow">
            <a:avLst>
              <a:gd fmla="val 50000" name="adj1"/>
              <a:gd fmla="val 50000" name="adj2"/>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3"/>
          <p:cNvSpPr txBox="1"/>
          <p:nvPr>
            <p:ph type="title"/>
          </p:nvPr>
        </p:nvSpPr>
        <p:spPr>
          <a:xfrm>
            <a:off x="133425" y="444825"/>
            <a:ext cx="43719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5: CNN with hypertuning</a:t>
            </a:r>
            <a:endParaRPr/>
          </a:p>
        </p:txBody>
      </p:sp>
      <p:sp>
        <p:nvSpPr>
          <p:cNvPr id="263" name="Google Shape;263;p33"/>
          <p:cNvSpPr/>
          <p:nvPr/>
        </p:nvSpPr>
        <p:spPr>
          <a:xfrm>
            <a:off x="235925" y="2609810"/>
            <a:ext cx="1749000" cy="1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Input </a:t>
            </a:r>
            <a:endParaRPr b="1" sz="1100"/>
          </a:p>
        </p:txBody>
      </p:sp>
      <p:sp>
        <p:nvSpPr>
          <p:cNvPr id="264" name="Google Shape;264;p33"/>
          <p:cNvSpPr/>
          <p:nvPr/>
        </p:nvSpPr>
        <p:spPr>
          <a:xfrm>
            <a:off x="431113" y="2876448"/>
            <a:ext cx="1448400" cy="1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Embedding: 50 </a:t>
            </a:r>
            <a:endParaRPr b="1" sz="1100"/>
          </a:p>
        </p:txBody>
      </p:sp>
      <p:grpSp>
        <p:nvGrpSpPr>
          <p:cNvPr id="265" name="Google Shape;265;p33"/>
          <p:cNvGrpSpPr/>
          <p:nvPr/>
        </p:nvGrpSpPr>
        <p:grpSpPr>
          <a:xfrm>
            <a:off x="992640" y="3212397"/>
            <a:ext cx="1611848" cy="282873"/>
            <a:chOff x="573397" y="2163045"/>
            <a:chExt cx="1646928" cy="367893"/>
          </a:xfrm>
        </p:grpSpPr>
        <p:sp>
          <p:nvSpPr>
            <p:cNvPr id="266" name="Google Shape;266;p33"/>
            <p:cNvSpPr/>
            <p:nvPr/>
          </p:nvSpPr>
          <p:spPr>
            <a:xfrm>
              <a:off x="573397" y="2163045"/>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33"/>
            <p:cNvSpPr/>
            <p:nvPr/>
          </p:nvSpPr>
          <p:spPr>
            <a:xfrm>
              <a:off x="679197" y="2282119"/>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33"/>
            <p:cNvSpPr/>
            <p:nvPr/>
          </p:nvSpPr>
          <p:spPr>
            <a:xfrm>
              <a:off x="784998" y="2401193"/>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33"/>
            <p:cNvSpPr/>
            <p:nvPr/>
          </p:nvSpPr>
          <p:spPr>
            <a:xfrm>
              <a:off x="679197" y="2163045"/>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33"/>
            <p:cNvSpPr/>
            <p:nvPr/>
          </p:nvSpPr>
          <p:spPr>
            <a:xfrm>
              <a:off x="784998" y="2401193"/>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33"/>
            <p:cNvSpPr/>
            <p:nvPr/>
          </p:nvSpPr>
          <p:spPr>
            <a:xfrm>
              <a:off x="573397" y="2282119"/>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33"/>
            <p:cNvSpPr/>
            <p:nvPr/>
          </p:nvSpPr>
          <p:spPr>
            <a:xfrm>
              <a:off x="679197" y="2401193"/>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3"/>
            <p:cNvSpPr/>
            <p:nvPr/>
          </p:nvSpPr>
          <p:spPr>
            <a:xfrm>
              <a:off x="573397" y="2401193"/>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3"/>
            <p:cNvSpPr/>
            <p:nvPr/>
          </p:nvSpPr>
          <p:spPr>
            <a:xfrm>
              <a:off x="784998" y="2282119"/>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33"/>
            <p:cNvSpPr/>
            <p:nvPr/>
          </p:nvSpPr>
          <p:spPr>
            <a:xfrm>
              <a:off x="784998" y="2163045"/>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33"/>
            <p:cNvSpPr txBox="1"/>
            <p:nvPr/>
          </p:nvSpPr>
          <p:spPr>
            <a:xfrm>
              <a:off x="966025" y="2230638"/>
              <a:ext cx="12543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(3x3) kernel  x 32</a:t>
              </a:r>
              <a:endParaRPr sz="1000">
                <a:solidFill>
                  <a:schemeClr val="dk1"/>
                </a:solidFill>
              </a:endParaRPr>
            </a:p>
          </p:txBody>
        </p:sp>
      </p:grpSp>
      <p:sp>
        <p:nvSpPr>
          <p:cNvPr id="277" name="Google Shape;277;p33"/>
          <p:cNvSpPr/>
          <p:nvPr/>
        </p:nvSpPr>
        <p:spPr>
          <a:xfrm>
            <a:off x="3088899" y="3773277"/>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33"/>
          <p:cNvSpPr/>
          <p:nvPr/>
        </p:nvSpPr>
        <p:spPr>
          <a:xfrm>
            <a:off x="3119183" y="3819058"/>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33"/>
          <p:cNvSpPr/>
          <p:nvPr/>
        </p:nvSpPr>
        <p:spPr>
          <a:xfrm>
            <a:off x="3167777" y="3866641"/>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33"/>
          <p:cNvSpPr/>
          <p:nvPr/>
        </p:nvSpPr>
        <p:spPr>
          <a:xfrm>
            <a:off x="3192439" y="3902809"/>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33"/>
          <p:cNvSpPr/>
          <p:nvPr/>
        </p:nvSpPr>
        <p:spPr>
          <a:xfrm>
            <a:off x="3227920" y="3937776"/>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2" name="Google Shape;282;p33"/>
          <p:cNvGrpSpPr/>
          <p:nvPr/>
        </p:nvGrpSpPr>
        <p:grpSpPr>
          <a:xfrm>
            <a:off x="992644" y="3739867"/>
            <a:ext cx="1270087" cy="251545"/>
            <a:chOff x="636423" y="2831788"/>
            <a:chExt cx="1297729" cy="327149"/>
          </a:xfrm>
        </p:grpSpPr>
        <p:sp>
          <p:nvSpPr>
            <p:cNvPr id="283" name="Google Shape;283;p33"/>
            <p:cNvSpPr/>
            <p:nvPr/>
          </p:nvSpPr>
          <p:spPr>
            <a:xfrm>
              <a:off x="636423" y="2854410"/>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3"/>
            <p:cNvSpPr/>
            <p:nvPr/>
          </p:nvSpPr>
          <p:spPr>
            <a:xfrm>
              <a:off x="672514" y="2891328"/>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3"/>
            <p:cNvSpPr/>
            <p:nvPr/>
          </p:nvSpPr>
          <p:spPr>
            <a:xfrm>
              <a:off x="703337" y="2924300"/>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33"/>
            <p:cNvSpPr/>
            <p:nvPr/>
          </p:nvSpPr>
          <p:spPr>
            <a:xfrm>
              <a:off x="730499" y="2953209"/>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33"/>
            <p:cNvSpPr/>
            <p:nvPr/>
          </p:nvSpPr>
          <p:spPr>
            <a:xfrm>
              <a:off x="772066" y="2986181"/>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33"/>
            <p:cNvSpPr/>
            <p:nvPr/>
          </p:nvSpPr>
          <p:spPr>
            <a:xfrm>
              <a:off x="813581" y="3009699"/>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33"/>
            <p:cNvSpPr/>
            <p:nvPr/>
          </p:nvSpPr>
          <p:spPr>
            <a:xfrm>
              <a:off x="846921" y="3037436"/>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33"/>
            <p:cNvSpPr txBox="1"/>
            <p:nvPr/>
          </p:nvSpPr>
          <p:spPr>
            <a:xfrm>
              <a:off x="963351" y="2831788"/>
              <a:ext cx="9708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Maxpooling 2</a:t>
              </a:r>
              <a:endParaRPr sz="1000">
                <a:solidFill>
                  <a:schemeClr val="dk1"/>
                </a:solidFill>
              </a:endParaRPr>
            </a:p>
          </p:txBody>
        </p:sp>
      </p:grpSp>
      <p:sp>
        <p:nvSpPr>
          <p:cNvPr id="291" name="Google Shape;291;p33"/>
          <p:cNvSpPr txBox="1"/>
          <p:nvPr/>
        </p:nvSpPr>
        <p:spPr>
          <a:xfrm>
            <a:off x="3467131" y="3810811"/>
            <a:ext cx="9837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Dropout 25% </a:t>
            </a:r>
            <a:endParaRPr sz="1000">
              <a:solidFill>
                <a:schemeClr val="dk1"/>
              </a:solidFill>
            </a:endParaRPr>
          </a:p>
        </p:txBody>
      </p:sp>
      <p:sp>
        <p:nvSpPr>
          <p:cNvPr id="292" name="Google Shape;292;p33"/>
          <p:cNvSpPr/>
          <p:nvPr/>
        </p:nvSpPr>
        <p:spPr>
          <a:xfrm>
            <a:off x="3004540" y="4272712"/>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33"/>
          <p:cNvSpPr/>
          <p:nvPr/>
        </p:nvSpPr>
        <p:spPr>
          <a:xfrm>
            <a:off x="3108080" y="4272712"/>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33"/>
          <p:cNvSpPr/>
          <p:nvPr/>
        </p:nvSpPr>
        <p:spPr>
          <a:xfrm>
            <a:off x="3211619" y="4272712"/>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33"/>
          <p:cNvSpPr/>
          <p:nvPr/>
        </p:nvSpPr>
        <p:spPr>
          <a:xfrm>
            <a:off x="3315158" y="4272712"/>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33"/>
          <p:cNvSpPr/>
          <p:nvPr/>
        </p:nvSpPr>
        <p:spPr>
          <a:xfrm>
            <a:off x="3418697" y="4272712"/>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33"/>
          <p:cNvSpPr txBox="1"/>
          <p:nvPr/>
        </p:nvSpPr>
        <p:spPr>
          <a:xfrm>
            <a:off x="3467131" y="4202281"/>
            <a:ext cx="6420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Flatten</a:t>
            </a:r>
            <a:endParaRPr sz="1000">
              <a:solidFill>
                <a:schemeClr val="dk1"/>
              </a:solidFill>
            </a:endParaRPr>
          </a:p>
        </p:txBody>
      </p:sp>
      <p:sp>
        <p:nvSpPr>
          <p:cNvPr id="298" name="Google Shape;298;p33"/>
          <p:cNvSpPr/>
          <p:nvPr/>
        </p:nvSpPr>
        <p:spPr>
          <a:xfrm>
            <a:off x="3064288" y="4603746"/>
            <a:ext cx="354000" cy="23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33"/>
          <p:cNvSpPr txBox="1"/>
          <p:nvPr/>
        </p:nvSpPr>
        <p:spPr>
          <a:xfrm>
            <a:off x="3467131" y="4593750"/>
            <a:ext cx="10857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Sigmoid Classifier</a:t>
            </a:r>
            <a:endParaRPr sz="1000">
              <a:solidFill>
                <a:schemeClr val="dk1"/>
              </a:solidFill>
            </a:endParaRPr>
          </a:p>
        </p:txBody>
      </p:sp>
      <p:sp>
        <p:nvSpPr>
          <p:cNvPr id="300" name="Google Shape;300;p33"/>
          <p:cNvSpPr/>
          <p:nvPr/>
        </p:nvSpPr>
        <p:spPr>
          <a:xfrm>
            <a:off x="2965139" y="2479576"/>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33"/>
          <p:cNvSpPr/>
          <p:nvPr/>
        </p:nvSpPr>
        <p:spPr>
          <a:xfrm>
            <a:off x="3000458" y="2507963"/>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33"/>
          <p:cNvSpPr/>
          <p:nvPr/>
        </p:nvSpPr>
        <p:spPr>
          <a:xfrm>
            <a:off x="3081745" y="2560605"/>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33"/>
          <p:cNvSpPr/>
          <p:nvPr/>
        </p:nvSpPr>
        <p:spPr>
          <a:xfrm>
            <a:off x="3108326" y="2582834"/>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33"/>
          <p:cNvSpPr/>
          <p:nvPr/>
        </p:nvSpPr>
        <p:spPr>
          <a:xfrm>
            <a:off x="3149004" y="2608188"/>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33"/>
          <p:cNvSpPr/>
          <p:nvPr/>
        </p:nvSpPr>
        <p:spPr>
          <a:xfrm>
            <a:off x="3189632" y="2626272"/>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33"/>
          <p:cNvSpPr/>
          <p:nvPr/>
        </p:nvSpPr>
        <p:spPr>
          <a:xfrm>
            <a:off x="3222260" y="2647600"/>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33"/>
          <p:cNvSpPr txBox="1"/>
          <p:nvPr/>
        </p:nvSpPr>
        <p:spPr>
          <a:xfrm>
            <a:off x="3467131" y="2482874"/>
            <a:ext cx="9837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Maxpooling 2</a:t>
            </a:r>
            <a:endParaRPr sz="1000">
              <a:solidFill>
                <a:schemeClr val="dk1"/>
              </a:solidFill>
            </a:endParaRPr>
          </a:p>
        </p:txBody>
      </p:sp>
      <p:grpSp>
        <p:nvGrpSpPr>
          <p:cNvPr id="308" name="Google Shape;308;p33"/>
          <p:cNvGrpSpPr/>
          <p:nvPr/>
        </p:nvGrpSpPr>
        <p:grpSpPr>
          <a:xfrm>
            <a:off x="992632" y="4318291"/>
            <a:ext cx="1745318" cy="368119"/>
            <a:chOff x="464322" y="3283545"/>
            <a:chExt cx="1783303" cy="478761"/>
          </a:xfrm>
        </p:grpSpPr>
        <p:sp>
          <p:nvSpPr>
            <p:cNvPr id="309" name="Google Shape;309;p33"/>
            <p:cNvSpPr/>
            <p:nvPr/>
          </p:nvSpPr>
          <p:spPr>
            <a:xfrm>
              <a:off x="464322" y="3283582"/>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33"/>
            <p:cNvSpPr/>
            <p:nvPr/>
          </p:nvSpPr>
          <p:spPr>
            <a:xfrm>
              <a:off x="570122" y="3402657"/>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33"/>
            <p:cNvSpPr/>
            <p:nvPr/>
          </p:nvSpPr>
          <p:spPr>
            <a:xfrm>
              <a:off x="675923" y="3521731"/>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33"/>
            <p:cNvSpPr/>
            <p:nvPr/>
          </p:nvSpPr>
          <p:spPr>
            <a:xfrm>
              <a:off x="781723" y="3640805"/>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33"/>
            <p:cNvSpPr/>
            <p:nvPr/>
          </p:nvSpPr>
          <p:spPr>
            <a:xfrm>
              <a:off x="570122" y="3283582"/>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33"/>
            <p:cNvSpPr/>
            <p:nvPr/>
          </p:nvSpPr>
          <p:spPr>
            <a:xfrm>
              <a:off x="675923" y="3521731"/>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33"/>
            <p:cNvSpPr/>
            <p:nvPr/>
          </p:nvSpPr>
          <p:spPr>
            <a:xfrm>
              <a:off x="464322" y="3640805"/>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33"/>
            <p:cNvSpPr/>
            <p:nvPr/>
          </p:nvSpPr>
          <p:spPr>
            <a:xfrm>
              <a:off x="781723" y="3521731"/>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33"/>
            <p:cNvSpPr/>
            <p:nvPr/>
          </p:nvSpPr>
          <p:spPr>
            <a:xfrm>
              <a:off x="464322" y="3402657"/>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33"/>
            <p:cNvSpPr/>
            <p:nvPr/>
          </p:nvSpPr>
          <p:spPr>
            <a:xfrm>
              <a:off x="781723" y="3521731"/>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33"/>
            <p:cNvSpPr/>
            <p:nvPr/>
          </p:nvSpPr>
          <p:spPr>
            <a:xfrm>
              <a:off x="570122" y="3521731"/>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33"/>
            <p:cNvSpPr/>
            <p:nvPr/>
          </p:nvSpPr>
          <p:spPr>
            <a:xfrm>
              <a:off x="675923" y="3640805"/>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33"/>
            <p:cNvSpPr/>
            <p:nvPr/>
          </p:nvSpPr>
          <p:spPr>
            <a:xfrm>
              <a:off x="464322" y="3521731"/>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33"/>
            <p:cNvSpPr/>
            <p:nvPr/>
          </p:nvSpPr>
          <p:spPr>
            <a:xfrm>
              <a:off x="570122" y="3640805"/>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33"/>
            <p:cNvSpPr/>
            <p:nvPr/>
          </p:nvSpPr>
          <p:spPr>
            <a:xfrm>
              <a:off x="675923" y="3402657"/>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33"/>
            <p:cNvSpPr/>
            <p:nvPr/>
          </p:nvSpPr>
          <p:spPr>
            <a:xfrm>
              <a:off x="675923" y="3283582"/>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33"/>
            <p:cNvSpPr/>
            <p:nvPr/>
          </p:nvSpPr>
          <p:spPr>
            <a:xfrm>
              <a:off x="781723" y="3402657"/>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3"/>
            <p:cNvSpPr/>
            <p:nvPr/>
          </p:nvSpPr>
          <p:spPr>
            <a:xfrm>
              <a:off x="781723" y="3283582"/>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33"/>
            <p:cNvSpPr txBox="1"/>
            <p:nvPr/>
          </p:nvSpPr>
          <p:spPr>
            <a:xfrm>
              <a:off x="993325" y="3402650"/>
              <a:ext cx="12543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(5x5) kernel  x 64</a:t>
              </a:r>
              <a:endParaRPr sz="1000">
                <a:solidFill>
                  <a:schemeClr val="dk1"/>
                </a:solidFill>
              </a:endParaRPr>
            </a:p>
          </p:txBody>
        </p:sp>
        <p:sp>
          <p:nvSpPr>
            <p:cNvPr id="328" name="Google Shape;328;p33"/>
            <p:cNvSpPr/>
            <p:nvPr/>
          </p:nvSpPr>
          <p:spPr>
            <a:xfrm>
              <a:off x="887522" y="3283545"/>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33"/>
            <p:cNvSpPr/>
            <p:nvPr/>
          </p:nvSpPr>
          <p:spPr>
            <a:xfrm>
              <a:off x="887522" y="3521720"/>
              <a:ext cx="99600" cy="1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33"/>
            <p:cNvSpPr/>
            <p:nvPr/>
          </p:nvSpPr>
          <p:spPr>
            <a:xfrm>
              <a:off x="887523" y="3407270"/>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p33"/>
            <p:cNvSpPr/>
            <p:nvPr/>
          </p:nvSpPr>
          <p:spPr>
            <a:xfrm>
              <a:off x="887523" y="3636857"/>
              <a:ext cx="99600" cy="12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32" name="Google Shape;332;p33"/>
          <p:cNvSpPr/>
          <p:nvPr/>
        </p:nvSpPr>
        <p:spPr>
          <a:xfrm>
            <a:off x="3083247" y="2881567"/>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33"/>
          <p:cNvSpPr/>
          <p:nvPr/>
        </p:nvSpPr>
        <p:spPr>
          <a:xfrm>
            <a:off x="3186786" y="2973129"/>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33"/>
          <p:cNvSpPr/>
          <p:nvPr/>
        </p:nvSpPr>
        <p:spPr>
          <a:xfrm>
            <a:off x="3290325" y="3064690"/>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33"/>
          <p:cNvSpPr/>
          <p:nvPr/>
        </p:nvSpPr>
        <p:spPr>
          <a:xfrm>
            <a:off x="3186786" y="2881567"/>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33"/>
          <p:cNvSpPr/>
          <p:nvPr/>
        </p:nvSpPr>
        <p:spPr>
          <a:xfrm>
            <a:off x="3290325" y="3064690"/>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 name="Google Shape;337;p33"/>
          <p:cNvSpPr/>
          <p:nvPr/>
        </p:nvSpPr>
        <p:spPr>
          <a:xfrm>
            <a:off x="3083247" y="2973129"/>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p33"/>
          <p:cNvSpPr/>
          <p:nvPr/>
        </p:nvSpPr>
        <p:spPr>
          <a:xfrm>
            <a:off x="3186786" y="3064690"/>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33"/>
          <p:cNvSpPr/>
          <p:nvPr/>
        </p:nvSpPr>
        <p:spPr>
          <a:xfrm>
            <a:off x="3083247" y="3064690"/>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33"/>
          <p:cNvSpPr/>
          <p:nvPr/>
        </p:nvSpPr>
        <p:spPr>
          <a:xfrm>
            <a:off x="3290325" y="2973129"/>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33"/>
          <p:cNvSpPr/>
          <p:nvPr/>
        </p:nvSpPr>
        <p:spPr>
          <a:xfrm>
            <a:off x="3290325" y="2881567"/>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33"/>
          <p:cNvSpPr txBox="1"/>
          <p:nvPr/>
        </p:nvSpPr>
        <p:spPr>
          <a:xfrm>
            <a:off x="3467131" y="2938041"/>
            <a:ext cx="12276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(3x3) kernel x 64</a:t>
            </a:r>
            <a:endParaRPr sz="1000">
              <a:solidFill>
                <a:schemeClr val="dk1"/>
              </a:solidFill>
            </a:endParaRPr>
          </a:p>
        </p:txBody>
      </p:sp>
      <p:sp>
        <p:nvSpPr>
          <p:cNvPr id="343" name="Google Shape;343;p33"/>
          <p:cNvSpPr/>
          <p:nvPr/>
        </p:nvSpPr>
        <p:spPr>
          <a:xfrm>
            <a:off x="2898555" y="3341571"/>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33"/>
          <p:cNvSpPr/>
          <p:nvPr/>
        </p:nvSpPr>
        <p:spPr>
          <a:xfrm>
            <a:off x="2933875" y="3369959"/>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33"/>
          <p:cNvSpPr/>
          <p:nvPr/>
        </p:nvSpPr>
        <p:spPr>
          <a:xfrm>
            <a:off x="2964040" y="3395313"/>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33"/>
          <p:cNvSpPr/>
          <p:nvPr/>
        </p:nvSpPr>
        <p:spPr>
          <a:xfrm>
            <a:off x="2990621" y="3417542"/>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33"/>
          <p:cNvSpPr/>
          <p:nvPr/>
        </p:nvSpPr>
        <p:spPr>
          <a:xfrm>
            <a:off x="3031300" y="3442896"/>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33"/>
          <p:cNvSpPr/>
          <p:nvPr/>
        </p:nvSpPr>
        <p:spPr>
          <a:xfrm>
            <a:off x="3071927" y="3460980"/>
            <a:ext cx="97500" cy="9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33"/>
          <p:cNvSpPr/>
          <p:nvPr/>
        </p:nvSpPr>
        <p:spPr>
          <a:xfrm>
            <a:off x="3104555" y="3482308"/>
            <a:ext cx="97500" cy="93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33"/>
          <p:cNvSpPr txBox="1"/>
          <p:nvPr/>
        </p:nvSpPr>
        <p:spPr>
          <a:xfrm>
            <a:off x="3467131" y="3342573"/>
            <a:ext cx="9837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Maxpooling 2</a:t>
            </a:r>
            <a:endParaRPr sz="1000">
              <a:solidFill>
                <a:schemeClr val="dk1"/>
              </a:solidFill>
            </a:endParaRPr>
          </a:p>
        </p:txBody>
      </p:sp>
      <p:pic>
        <p:nvPicPr>
          <p:cNvPr id="351" name="Google Shape;351;p33"/>
          <p:cNvPicPr preferRelativeResize="0"/>
          <p:nvPr/>
        </p:nvPicPr>
        <p:blipFill>
          <a:blip r:embed="rId3">
            <a:alphaModFix/>
          </a:blip>
          <a:stretch>
            <a:fillRect/>
          </a:stretch>
        </p:blipFill>
        <p:spPr>
          <a:xfrm>
            <a:off x="5047175" y="91825"/>
            <a:ext cx="4021325" cy="2429350"/>
          </a:xfrm>
          <a:prstGeom prst="rect">
            <a:avLst/>
          </a:prstGeom>
          <a:solidFill>
            <a:schemeClr val="dk2"/>
          </a:solidFill>
          <a:ln>
            <a:noFill/>
          </a:ln>
        </p:spPr>
      </p:pic>
      <p:pic>
        <p:nvPicPr>
          <p:cNvPr id="352" name="Google Shape;352;p33"/>
          <p:cNvPicPr preferRelativeResize="0"/>
          <p:nvPr/>
        </p:nvPicPr>
        <p:blipFill>
          <a:blip r:embed="rId4">
            <a:alphaModFix/>
          </a:blip>
          <a:stretch>
            <a:fillRect/>
          </a:stretch>
        </p:blipFill>
        <p:spPr>
          <a:xfrm>
            <a:off x="5047175" y="2582550"/>
            <a:ext cx="4021325" cy="2485500"/>
          </a:xfrm>
          <a:prstGeom prst="rect">
            <a:avLst/>
          </a:prstGeom>
          <a:solidFill>
            <a:schemeClr val="dk2"/>
          </a:solidFill>
          <a:ln>
            <a:noFill/>
          </a:ln>
        </p:spPr>
      </p:pic>
      <p:graphicFrame>
        <p:nvGraphicFramePr>
          <p:cNvPr id="353" name="Google Shape;353;p33"/>
          <p:cNvGraphicFramePr/>
          <p:nvPr/>
        </p:nvGraphicFramePr>
        <p:xfrm>
          <a:off x="338963" y="1096100"/>
          <a:ext cx="3000000" cy="3000000"/>
        </p:xfrm>
        <a:graphic>
          <a:graphicData uri="http://schemas.openxmlformats.org/drawingml/2006/table">
            <a:tbl>
              <a:tblPr>
                <a:noFill/>
                <a:tableStyleId>{57AB7969-195C-4442-B831-55C7FE8FE73D}</a:tableStyleId>
              </a:tblPr>
              <a:tblGrid>
                <a:gridCol w="792725"/>
                <a:gridCol w="790050"/>
                <a:gridCol w="839375"/>
                <a:gridCol w="819125"/>
                <a:gridCol w="925075"/>
              </a:tblGrid>
              <a:tr h="739575">
                <a:tc>
                  <a:txBody>
                    <a:bodyPr/>
                    <a:lstStyle/>
                    <a:p>
                      <a:pPr indent="0" lvl="0" marL="0" rtl="0" algn="l">
                        <a:spcBef>
                          <a:spcPts val="0"/>
                        </a:spcBef>
                        <a:spcAft>
                          <a:spcPts val="0"/>
                        </a:spcAft>
                        <a:buNone/>
                      </a:pPr>
                      <a:r>
                        <a:rPr lang="en" sz="1200"/>
                        <a:t>Vocab Size</a:t>
                      </a:r>
                      <a:endParaRPr sz="1200"/>
                    </a:p>
                  </a:txBody>
                  <a:tcPr marT="91425" marB="91425" marR="91425" marL="91425"/>
                </a:tc>
                <a:tc>
                  <a:txBody>
                    <a:bodyPr/>
                    <a:lstStyle/>
                    <a:p>
                      <a:pPr indent="0" lvl="0" marL="0" rtl="0" algn="l">
                        <a:spcBef>
                          <a:spcPts val="0"/>
                        </a:spcBef>
                        <a:spcAft>
                          <a:spcPts val="0"/>
                        </a:spcAft>
                        <a:buNone/>
                      </a:pPr>
                      <a:r>
                        <a:rPr lang="en" sz="1200"/>
                        <a:t>Review Length</a:t>
                      </a:r>
                      <a:endParaRPr sz="1200"/>
                    </a:p>
                  </a:txBody>
                  <a:tcPr marT="91425" marB="91425" marR="91425" marL="91425"/>
                </a:tc>
                <a:tc>
                  <a:txBody>
                    <a:bodyPr/>
                    <a:lstStyle/>
                    <a:p>
                      <a:pPr indent="0" lvl="0" marL="0" rtl="0" algn="l">
                        <a:spcBef>
                          <a:spcPts val="0"/>
                        </a:spcBef>
                        <a:spcAft>
                          <a:spcPts val="0"/>
                        </a:spcAft>
                        <a:buNone/>
                      </a:pPr>
                      <a:r>
                        <a:rPr lang="en" sz="1200"/>
                        <a:t>Epoch</a:t>
                      </a:r>
                      <a:endParaRPr sz="1200"/>
                    </a:p>
                  </a:txBody>
                  <a:tcPr marT="91425" marB="91425" marR="91425" marL="91425"/>
                </a:tc>
                <a:tc>
                  <a:txBody>
                    <a:bodyPr/>
                    <a:lstStyle/>
                    <a:p>
                      <a:pPr indent="0" lvl="0" marL="0" rtl="0" algn="l">
                        <a:spcBef>
                          <a:spcPts val="0"/>
                        </a:spcBef>
                        <a:spcAft>
                          <a:spcPts val="0"/>
                        </a:spcAft>
                        <a:buNone/>
                      </a:pPr>
                      <a:r>
                        <a:rPr lang="en" sz="1200"/>
                        <a:t>Batch Size</a:t>
                      </a:r>
                      <a:endParaRPr sz="1200"/>
                    </a:p>
                  </a:txBody>
                  <a:tcPr marT="91425" marB="91425" marR="91425" marL="91425"/>
                </a:tc>
                <a:tc>
                  <a:txBody>
                    <a:bodyPr/>
                    <a:lstStyle/>
                    <a:p>
                      <a:pPr indent="0" lvl="0" marL="0" rtl="0" algn="l">
                        <a:spcBef>
                          <a:spcPts val="0"/>
                        </a:spcBef>
                        <a:spcAft>
                          <a:spcPts val="0"/>
                        </a:spcAft>
                        <a:buNone/>
                      </a:pPr>
                      <a:r>
                        <a:rPr lang="en" sz="1200"/>
                        <a:t>Learning Rate</a:t>
                      </a:r>
                      <a:endParaRPr sz="1200"/>
                    </a:p>
                  </a:txBody>
                  <a:tcPr marT="91425" marB="91425" marR="91425" marL="91425"/>
                </a:tc>
              </a:tr>
              <a:tr h="521250">
                <a:tc>
                  <a:txBody>
                    <a:bodyPr/>
                    <a:lstStyle/>
                    <a:p>
                      <a:pPr indent="0" lvl="0" marL="0" rtl="0" algn="l">
                        <a:spcBef>
                          <a:spcPts val="0"/>
                        </a:spcBef>
                        <a:spcAft>
                          <a:spcPts val="0"/>
                        </a:spcAft>
                        <a:buNone/>
                      </a:pPr>
                      <a:r>
                        <a:rPr lang="en" sz="1200"/>
                        <a:t>5000</a:t>
                      </a:r>
                      <a:endParaRPr sz="1200"/>
                    </a:p>
                  </a:txBody>
                  <a:tcPr marT="91425" marB="91425" marR="91425" marL="91425"/>
                </a:tc>
                <a:tc>
                  <a:txBody>
                    <a:bodyPr/>
                    <a:lstStyle/>
                    <a:p>
                      <a:pPr indent="0" lvl="0" marL="0" rtl="0" algn="l">
                        <a:spcBef>
                          <a:spcPts val="0"/>
                        </a:spcBef>
                        <a:spcAft>
                          <a:spcPts val="0"/>
                        </a:spcAft>
                        <a:buNone/>
                      </a:pPr>
                      <a:r>
                        <a:rPr lang="en" sz="1200"/>
                        <a:t>800</a:t>
                      </a:r>
                      <a:endParaRPr sz="1200"/>
                    </a:p>
                  </a:txBody>
                  <a:tcPr marT="91425" marB="91425" marR="91425" marL="91425"/>
                </a:tc>
                <a:tc>
                  <a:txBody>
                    <a:bodyPr/>
                    <a:lstStyle/>
                    <a:p>
                      <a:pPr indent="0" lvl="0" marL="0" rtl="0" algn="l">
                        <a:spcBef>
                          <a:spcPts val="0"/>
                        </a:spcBef>
                        <a:spcAft>
                          <a:spcPts val="0"/>
                        </a:spcAft>
                        <a:buNone/>
                      </a:pPr>
                      <a:r>
                        <a:rPr lang="en" sz="1200"/>
                        <a:t>10</a:t>
                      </a:r>
                      <a:endParaRPr sz="1200"/>
                    </a:p>
                  </a:txBody>
                  <a:tcPr marT="91425" marB="91425" marR="91425" marL="91425"/>
                </a:tc>
                <a:tc>
                  <a:txBody>
                    <a:bodyPr/>
                    <a:lstStyle/>
                    <a:p>
                      <a:pPr indent="0" lvl="0" marL="0" rtl="0" algn="l">
                        <a:spcBef>
                          <a:spcPts val="0"/>
                        </a:spcBef>
                        <a:spcAft>
                          <a:spcPts val="0"/>
                        </a:spcAft>
                        <a:buNone/>
                      </a:pPr>
                      <a:r>
                        <a:rPr lang="en" sz="1200"/>
                        <a:t>32</a:t>
                      </a:r>
                      <a:endParaRPr sz="1200"/>
                    </a:p>
                  </a:txBody>
                  <a:tcPr marT="91425" marB="91425" marR="91425" marL="91425"/>
                </a:tc>
                <a:tc>
                  <a:txBody>
                    <a:bodyPr/>
                    <a:lstStyle/>
                    <a:p>
                      <a:pPr indent="0" lvl="0" marL="0" rtl="0" algn="l">
                        <a:spcBef>
                          <a:spcPts val="0"/>
                        </a:spcBef>
                        <a:spcAft>
                          <a:spcPts val="0"/>
                        </a:spcAft>
                        <a:buNone/>
                      </a:pPr>
                      <a:r>
                        <a:rPr lang="en" sz="1200"/>
                        <a:t>.0005</a:t>
                      </a:r>
                      <a:endParaRPr sz="12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0D3261"/>
      </a:dk2>
      <a:lt2>
        <a:srgbClr val="F9B516"/>
      </a:lt2>
      <a:accent1>
        <a:srgbClr val="3B7EA1"/>
      </a:accent1>
      <a:accent2>
        <a:srgbClr val="C4820E"/>
      </a:accent2>
      <a:accent3>
        <a:srgbClr val="00B0DA"/>
      </a:accent3>
      <a:accent4>
        <a:srgbClr val="B9D3B6"/>
      </a:accent4>
      <a:accent5>
        <a:srgbClr val="46535E"/>
      </a:accent5>
      <a:accent6>
        <a:srgbClr val="859438"/>
      </a:accent6>
      <a:hlink>
        <a:srgbClr val="3BB0D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